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4"/>
  </p:notesMasterIdLst>
  <p:sldIdLst>
    <p:sldId id="256" r:id="rId5"/>
    <p:sldId id="310" r:id="rId6"/>
    <p:sldId id="289" r:id="rId7"/>
    <p:sldId id="342" r:id="rId8"/>
    <p:sldId id="343" r:id="rId9"/>
    <p:sldId id="309" r:id="rId10"/>
    <p:sldId id="344" r:id="rId11"/>
    <p:sldId id="345" r:id="rId12"/>
    <p:sldId id="347" r:id="rId13"/>
    <p:sldId id="270" r:id="rId14"/>
    <p:sldId id="269" r:id="rId15"/>
    <p:sldId id="271" r:id="rId16"/>
    <p:sldId id="279" r:id="rId17"/>
    <p:sldId id="348" r:id="rId18"/>
    <p:sldId id="349" r:id="rId19"/>
    <p:sldId id="322" r:id="rId20"/>
    <p:sldId id="323" r:id="rId21"/>
    <p:sldId id="355" r:id="rId22"/>
    <p:sldId id="356" r:id="rId23"/>
    <p:sldId id="341" r:id="rId24"/>
    <p:sldId id="339" r:id="rId25"/>
    <p:sldId id="351" r:id="rId26"/>
    <p:sldId id="350" r:id="rId27"/>
    <p:sldId id="352" r:id="rId28"/>
    <p:sldId id="338" r:id="rId29"/>
    <p:sldId id="353" r:id="rId30"/>
    <p:sldId id="354" r:id="rId31"/>
    <p:sldId id="326" r:id="rId32"/>
    <p:sldId id="327" r:id="rId33"/>
    <p:sldId id="328" r:id="rId34"/>
    <p:sldId id="329" r:id="rId35"/>
    <p:sldId id="330" r:id="rId36"/>
    <p:sldId id="331" r:id="rId37"/>
    <p:sldId id="332" r:id="rId38"/>
    <p:sldId id="333" r:id="rId39"/>
    <p:sldId id="334" r:id="rId40"/>
    <p:sldId id="335" r:id="rId41"/>
    <p:sldId id="308" r:id="rId42"/>
    <p:sldId id="305" r:id="rId43"/>
  </p:sldIdLst>
  <p:sldSz cx="9144000" cy="5143500" type="screen16x9"/>
  <p:notesSz cx="6858000" cy="9144000"/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AC76"/>
    <a:srgbClr val="0D34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F795B1-8145-400D-A9ED-D249E21A4CE3}" v="1" dt="2020-11-08T18:24:34.9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08" autoAdjust="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636" y="6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osper Yeng" userId="5982f373-d579-4cb7-8b77-66940d278426" providerId="ADAL" clId="{B9F795B1-8145-400D-A9ED-D249E21A4CE3}"/>
    <pc:docChg chg="custSel addSld modSld">
      <pc:chgData name="Prosper Yeng" userId="5982f373-d579-4cb7-8b77-66940d278426" providerId="ADAL" clId="{B9F795B1-8145-400D-A9ED-D249E21A4CE3}" dt="2020-11-09T08:00:53.220" v="87" actId="20577"/>
      <pc:docMkLst>
        <pc:docMk/>
      </pc:docMkLst>
      <pc:sldChg chg="modSp mod">
        <pc:chgData name="Prosper Yeng" userId="5982f373-d579-4cb7-8b77-66940d278426" providerId="ADAL" clId="{B9F795B1-8145-400D-A9ED-D249E21A4CE3}" dt="2020-11-09T07:57:40.846" v="52" actId="20577"/>
        <pc:sldMkLst>
          <pc:docMk/>
          <pc:sldMk cId="4251096224" sldId="322"/>
        </pc:sldMkLst>
        <pc:spChg chg="mod">
          <ac:chgData name="Prosper Yeng" userId="5982f373-d579-4cb7-8b77-66940d278426" providerId="ADAL" clId="{B9F795B1-8145-400D-A9ED-D249E21A4CE3}" dt="2020-11-09T07:56:58.207" v="34" actId="113"/>
          <ac:spMkLst>
            <pc:docMk/>
            <pc:sldMk cId="4251096224" sldId="322"/>
            <ac:spMk id="2" creationId="{FBCF21AA-FCBE-4EA0-A14F-25705202FF7D}"/>
          </ac:spMkLst>
        </pc:spChg>
        <pc:spChg chg="mod">
          <ac:chgData name="Prosper Yeng" userId="5982f373-d579-4cb7-8b77-66940d278426" providerId="ADAL" clId="{B9F795B1-8145-400D-A9ED-D249E21A4CE3}" dt="2020-11-09T07:57:40.846" v="52" actId="20577"/>
          <ac:spMkLst>
            <pc:docMk/>
            <pc:sldMk cId="4251096224" sldId="322"/>
            <ac:spMk id="3" creationId="{DB295483-A321-4BD9-A3F6-9371981C92C9}"/>
          </ac:spMkLst>
        </pc:spChg>
      </pc:sldChg>
      <pc:sldChg chg="modSp mod">
        <pc:chgData name="Prosper Yeng" userId="5982f373-d579-4cb7-8b77-66940d278426" providerId="ADAL" clId="{B9F795B1-8145-400D-A9ED-D249E21A4CE3}" dt="2020-11-09T07:58:25.773" v="59" actId="27636"/>
        <pc:sldMkLst>
          <pc:docMk/>
          <pc:sldMk cId="1995581903" sldId="323"/>
        </pc:sldMkLst>
        <pc:spChg chg="mod">
          <ac:chgData name="Prosper Yeng" userId="5982f373-d579-4cb7-8b77-66940d278426" providerId="ADAL" clId="{B9F795B1-8145-400D-A9ED-D249E21A4CE3}" dt="2020-11-09T07:58:25.773" v="59" actId="27636"/>
          <ac:spMkLst>
            <pc:docMk/>
            <pc:sldMk cId="1995581903" sldId="323"/>
            <ac:spMk id="3" creationId="{D02D077E-2A69-49C1-91FE-41DFF3D90D1F}"/>
          </ac:spMkLst>
        </pc:spChg>
      </pc:sldChg>
      <pc:sldChg chg="addSp modSp mod">
        <pc:chgData name="Prosper Yeng" userId="5982f373-d579-4cb7-8b77-66940d278426" providerId="ADAL" clId="{B9F795B1-8145-400D-A9ED-D249E21A4CE3}" dt="2020-11-08T18:25:00.171" v="26" actId="1076"/>
        <pc:sldMkLst>
          <pc:docMk/>
          <pc:sldMk cId="2410102616" sldId="345"/>
        </pc:sldMkLst>
        <pc:spChg chg="mod">
          <ac:chgData name="Prosper Yeng" userId="5982f373-d579-4cb7-8b77-66940d278426" providerId="ADAL" clId="{B9F795B1-8145-400D-A9ED-D249E21A4CE3}" dt="2020-11-08T17:18:43.321" v="6" actId="20577"/>
          <ac:spMkLst>
            <pc:docMk/>
            <pc:sldMk cId="2410102616" sldId="345"/>
            <ac:spMk id="2" creationId="{4713E804-BCC7-4905-9843-61AF5A16F8F6}"/>
          </ac:spMkLst>
        </pc:spChg>
        <pc:spChg chg="add mod">
          <ac:chgData name="Prosper Yeng" userId="5982f373-d579-4cb7-8b77-66940d278426" providerId="ADAL" clId="{B9F795B1-8145-400D-A9ED-D249E21A4CE3}" dt="2020-11-08T18:25:00.171" v="26" actId="1076"/>
          <ac:spMkLst>
            <pc:docMk/>
            <pc:sldMk cId="2410102616" sldId="345"/>
            <ac:spMk id="5" creationId="{9F63109C-5F41-44CE-BF6A-F560BA778316}"/>
          </ac:spMkLst>
        </pc:spChg>
      </pc:sldChg>
      <pc:sldChg chg="modSp mod">
        <pc:chgData name="Prosper Yeng" userId="5982f373-d579-4cb7-8b77-66940d278426" providerId="ADAL" clId="{B9F795B1-8145-400D-A9ED-D249E21A4CE3}" dt="2020-11-09T07:55:09.456" v="30" actId="20577"/>
        <pc:sldMkLst>
          <pc:docMk/>
          <pc:sldMk cId="750529621" sldId="348"/>
        </pc:sldMkLst>
        <pc:spChg chg="mod">
          <ac:chgData name="Prosper Yeng" userId="5982f373-d579-4cb7-8b77-66940d278426" providerId="ADAL" clId="{B9F795B1-8145-400D-A9ED-D249E21A4CE3}" dt="2020-11-09T07:55:09.456" v="30" actId="20577"/>
          <ac:spMkLst>
            <pc:docMk/>
            <pc:sldMk cId="750529621" sldId="348"/>
            <ac:spMk id="2" creationId="{101F8657-23E9-43B8-86DB-E67CFDCDCCE7}"/>
          </ac:spMkLst>
        </pc:spChg>
      </pc:sldChg>
      <pc:sldChg chg="addSp delSp modSp new mod">
        <pc:chgData name="Prosper Yeng" userId="5982f373-d579-4cb7-8b77-66940d278426" providerId="ADAL" clId="{B9F795B1-8145-400D-A9ED-D249E21A4CE3}" dt="2020-11-09T07:59:55.719" v="73" actId="403"/>
        <pc:sldMkLst>
          <pc:docMk/>
          <pc:sldMk cId="102263129" sldId="355"/>
        </pc:sldMkLst>
        <pc:spChg chg="del">
          <ac:chgData name="Prosper Yeng" userId="5982f373-d579-4cb7-8b77-66940d278426" providerId="ADAL" clId="{B9F795B1-8145-400D-A9ED-D249E21A4CE3}" dt="2020-11-09T07:58:51.066" v="63" actId="478"/>
          <ac:spMkLst>
            <pc:docMk/>
            <pc:sldMk cId="102263129" sldId="355"/>
            <ac:spMk id="2" creationId="{5E34A2D2-0984-4AC8-BB1D-5FA1DAB47AA6}"/>
          </ac:spMkLst>
        </pc:spChg>
        <pc:spChg chg="del">
          <ac:chgData name="Prosper Yeng" userId="5982f373-d579-4cb7-8b77-66940d278426" providerId="ADAL" clId="{B9F795B1-8145-400D-A9ED-D249E21A4CE3}" dt="2020-11-09T07:58:47.058" v="62" actId="478"/>
          <ac:spMkLst>
            <pc:docMk/>
            <pc:sldMk cId="102263129" sldId="355"/>
            <ac:spMk id="3" creationId="{FD92311E-0DF3-432D-9497-74A9E187D70C}"/>
          </ac:spMkLst>
        </pc:spChg>
        <pc:spChg chg="add mod">
          <ac:chgData name="Prosper Yeng" userId="5982f373-d579-4cb7-8b77-66940d278426" providerId="ADAL" clId="{B9F795B1-8145-400D-A9ED-D249E21A4CE3}" dt="2020-11-09T07:59:55.719" v="73" actId="403"/>
          <ac:spMkLst>
            <pc:docMk/>
            <pc:sldMk cId="102263129" sldId="355"/>
            <ac:spMk id="5" creationId="{9C3ACEA1-4397-459D-B9F8-A81ADB0B98ED}"/>
          </ac:spMkLst>
        </pc:spChg>
      </pc:sldChg>
      <pc:sldChg chg="delSp modSp new mod">
        <pc:chgData name="Prosper Yeng" userId="5982f373-d579-4cb7-8b77-66940d278426" providerId="ADAL" clId="{B9F795B1-8145-400D-A9ED-D249E21A4CE3}" dt="2020-11-09T08:00:53.220" v="87" actId="20577"/>
        <pc:sldMkLst>
          <pc:docMk/>
          <pc:sldMk cId="2083118018" sldId="356"/>
        </pc:sldMkLst>
        <pc:spChg chg="mod">
          <ac:chgData name="Prosper Yeng" userId="5982f373-d579-4cb7-8b77-66940d278426" providerId="ADAL" clId="{B9F795B1-8145-400D-A9ED-D249E21A4CE3}" dt="2020-11-09T08:00:53.220" v="87" actId="20577"/>
          <ac:spMkLst>
            <pc:docMk/>
            <pc:sldMk cId="2083118018" sldId="356"/>
            <ac:spMk id="2" creationId="{E0BA7C72-49C6-49D4-8DD4-7335D6F62CA0}"/>
          </ac:spMkLst>
        </pc:spChg>
        <pc:spChg chg="del">
          <ac:chgData name="Prosper Yeng" userId="5982f373-d579-4cb7-8b77-66940d278426" providerId="ADAL" clId="{B9F795B1-8145-400D-A9ED-D249E21A4CE3}" dt="2020-11-09T08:00:42.278" v="75" actId="478"/>
          <ac:spMkLst>
            <pc:docMk/>
            <pc:sldMk cId="2083118018" sldId="356"/>
            <ac:spMk id="3" creationId="{63A3DFE6-DAD3-4DCE-A1A1-F3E1CD5B809A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F6F165-AE76-426D-8498-795BF60D1D20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CBDFFF-FBDC-417A-93C7-3281CEF39DDB}">
      <dgm:prSet/>
      <dgm:spPr/>
      <dgm:t>
        <a:bodyPr/>
        <a:lstStyle/>
        <a:p>
          <a:pPr>
            <a:lnSpc>
              <a:spcPct val="100000"/>
            </a:lnSpc>
          </a:pPr>
          <a:r>
            <a:rPr lang="nb-NO"/>
            <a:t>Motivation</a:t>
          </a:r>
          <a:endParaRPr lang="en-US"/>
        </a:p>
      </dgm:t>
    </dgm:pt>
    <dgm:pt modelId="{833B53DD-4893-4471-A5EC-6E931299F6D8}" type="parTrans" cxnId="{46CA1FC9-C85B-4CB3-B147-5741F32AB5AB}">
      <dgm:prSet/>
      <dgm:spPr/>
      <dgm:t>
        <a:bodyPr/>
        <a:lstStyle/>
        <a:p>
          <a:endParaRPr lang="en-US"/>
        </a:p>
      </dgm:t>
    </dgm:pt>
    <dgm:pt modelId="{D567DABB-486A-4DE0-972F-57AD1FAC8F63}" type="sibTrans" cxnId="{46CA1FC9-C85B-4CB3-B147-5741F32AB5AB}">
      <dgm:prSet/>
      <dgm:spPr/>
      <dgm:t>
        <a:bodyPr/>
        <a:lstStyle/>
        <a:p>
          <a:endParaRPr lang="en-US"/>
        </a:p>
      </dgm:t>
    </dgm:pt>
    <dgm:pt modelId="{AF7FE4EE-BBB3-4FBD-8BEA-534982F66B63}">
      <dgm:prSet/>
      <dgm:spPr/>
      <dgm:t>
        <a:bodyPr/>
        <a:lstStyle/>
        <a:p>
          <a:pPr>
            <a:lnSpc>
              <a:spcPct val="100000"/>
            </a:lnSpc>
          </a:pPr>
          <a:r>
            <a:rPr lang="nb-NO"/>
            <a:t>Background</a:t>
          </a:r>
          <a:endParaRPr lang="en-US"/>
        </a:p>
      </dgm:t>
    </dgm:pt>
    <dgm:pt modelId="{AF9A2F8E-6B46-422E-9038-2E3262BD5781}" type="parTrans" cxnId="{C1A27DFF-7634-4F80-B195-8605CBC95012}">
      <dgm:prSet/>
      <dgm:spPr/>
      <dgm:t>
        <a:bodyPr/>
        <a:lstStyle/>
        <a:p>
          <a:endParaRPr lang="en-US"/>
        </a:p>
      </dgm:t>
    </dgm:pt>
    <dgm:pt modelId="{7B86AFD0-3264-410D-B6BB-F84516D7B550}" type="sibTrans" cxnId="{C1A27DFF-7634-4F80-B195-8605CBC95012}">
      <dgm:prSet/>
      <dgm:spPr/>
      <dgm:t>
        <a:bodyPr/>
        <a:lstStyle/>
        <a:p>
          <a:endParaRPr lang="en-US"/>
        </a:p>
      </dgm:t>
    </dgm:pt>
    <dgm:pt modelId="{0911FBD1-22A3-4634-8685-E5772358B9BE}">
      <dgm:prSet/>
      <dgm:spPr/>
      <dgm:t>
        <a:bodyPr/>
        <a:lstStyle/>
        <a:p>
          <a:pPr>
            <a:lnSpc>
              <a:spcPct val="100000"/>
            </a:lnSpc>
          </a:pPr>
          <a:r>
            <a:rPr lang="nb-NO"/>
            <a:t>Objective/Research Question</a:t>
          </a:r>
          <a:endParaRPr lang="en-US"/>
        </a:p>
      </dgm:t>
    </dgm:pt>
    <dgm:pt modelId="{E100479C-7F41-4537-8FE0-5C1C4B61906C}" type="parTrans" cxnId="{574999F6-565F-4125-B2B1-288BB71400AE}">
      <dgm:prSet/>
      <dgm:spPr/>
      <dgm:t>
        <a:bodyPr/>
        <a:lstStyle/>
        <a:p>
          <a:endParaRPr lang="en-US"/>
        </a:p>
      </dgm:t>
    </dgm:pt>
    <dgm:pt modelId="{9D8BAA18-AD2B-4862-81B8-88A49870D4C4}" type="sibTrans" cxnId="{574999F6-565F-4125-B2B1-288BB71400AE}">
      <dgm:prSet/>
      <dgm:spPr/>
      <dgm:t>
        <a:bodyPr/>
        <a:lstStyle/>
        <a:p>
          <a:endParaRPr lang="en-US"/>
        </a:p>
      </dgm:t>
    </dgm:pt>
    <dgm:pt modelId="{8D43DFF2-1217-4574-883A-06B68C44633C}">
      <dgm:prSet/>
      <dgm:spPr/>
      <dgm:t>
        <a:bodyPr/>
        <a:lstStyle/>
        <a:p>
          <a:pPr>
            <a:lnSpc>
              <a:spcPct val="100000"/>
            </a:lnSpc>
          </a:pPr>
          <a:r>
            <a:rPr lang="nb-NO"/>
            <a:t>Discussion</a:t>
          </a:r>
          <a:endParaRPr lang="en-US"/>
        </a:p>
      </dgm:t>
    </dgm:pt>
    <dgm:pt modelId="{58C73EBD-876B-4BC4-B67B-3DC3E8597E5A}" type="parTrans" cxnId="{248C9956-0857-4D8D-93DC-C0B0A060AD2B}">
      <dgm:prSet/>
      <dgm:spPr/>
      <dgm:t>
        <a:bodyPr/>
        <a:lstStyle/>
        <a:p>
          <a:endParaRPr lang="en-US"/>
        </a:p>
      </dgm:t>
    </dgm:pt>
    <dgm:pt modelId="{32B8F256-CC3D-4953-9D66-F4736FF69D8A}" type="sibTrans" cxnId="{248C9956-0857-4D8D-93DC-C0B0A060AD2B}">
      <dgm:prSet/>
      <dgm:spPr/>
      <dgm:t>
        <a:bodyPr/>
        <a:lstStyle/>
        <a:p>
          <a:endParaRPr lang="en-US"/>
        </a:p>
      </dgm:t>
    </dgm:pt>
    <dgm:pt modelId="{F89967C8-D3F9-4E6C-AB9D-61545A9BD290}" type="pres">
      <dgm:prSet presAssocID="{E5F6F165-AE76-426D-8498-795BF60D1D20}" presName="root" presStyleCnt="0">
        <dgm:presLayoutVars>
          <dgm:dir/>
          <dgm:resizeHandles val="exact"/>
        </dgm:presLayoutVars>
      </dgm:prSet>
      <dgm:spPr/>
    </dgm:pt>
    <dgm:pt modelId="{10767BAF-1C0E-4D1C-80E0-E43C1A9F103F}" type="pres">
      <dgm:prSet presAssocID="{E5CBDFFF-FBDC-417A-93C7-3281CEF39DDB}" presName="compNode" presStyleCnt="0"/>
      <dgm:spPr/>
    </dgm:pt>
    <dgm:pt modelId="{B26A5A3D-62B7-4B84-8AD9-C20878439579}" type="pres">
      <dgm:prSet presAssocID="{E5CBDFFF-FBDC-417A-93C7-3281CEF39DD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F6C13A5E-3C97-4E59-9770-8AE127B2E11B}" type="pres">
      <dgm:prSet presAssocID="{E5CBDFFF-FBDC-417A-93C7-3281CEF39DDB}" presName="spaceRect" presStyleCnt="0"/>
      <dgm:spPr/>
    </dgm:pt>
    <dgm:pt modelId="{049976DA-8D51-42AA-B985-9246AB658999}" type="pres">
      <dgm:prSet presAssocID="{E5CBDFFF-FBDC-417A-93C7-3281CEF39DDB}" presName="textRect" presStyleLbl="revTx" presStyleIdx="0" presStyleCnt="4">
        <dgm:presLayoutVars>
          <dgm:chMax val="1"/>
          <dgm:chPref val="1"/>
        </dgm:presLayoutVars>
      </dgm:prSet>
      <dgm:spPr/>
    </dgm:pt>
    <dgm:pt modelId="{AAC7F7FD-E3ED-4B6C-A87B-7719301F8D6A}" type="pres">
      <dgm:prSet presAssocID="{D567DABB-486A-4DE0-972F-57AD1FAC8F63}" presName="sibTrans" presStyleCnt="0"/>
      <dgm:spPr/>
    </dgm:pt>
    <dgm:pt modelId="{19336658-4424-4BAC-8352-99A14F867FC4}" type="pres">
      <dgm:prSet presAssocID="{AF7FE4EE-BBB3-4FBD-8BEA-534982F66B63}" presName="compNode" presStyleCnt="0"/>
      <dgm:spPr/>
    </dgm:pt>
    <dgm:pt modelId="{99466E5A-0076-4954-B5C2-E26B34DEA3BA}" type="pres">
      <dgm:prSet presAssocID="{AF7FE4EE-BBB3-4FBD-8BEA-534982F66B6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4DF89015-89F8-4C70-9AB3-C31E7CA7D531}" type="pres">
      <dgm:prSet presAssocID="{AF7FE4EE-BBB3-4FBD-8BEA-534982F66B63}" presName="spaceRect" presStyleCnt="0"/>
      <dgm:spPr/>
    </dgm:pt>
    <dgm:pt modelId="{C74E337E-415D-4C54-B29A-391651E064B0}" type="pres">
      <dgm:prSet presAssocID="{AF7FE4EE-BBB3-4FBD-8BEA-534982F66B63}" presName="textRect" presStyleLbl="revTx" presStyleIdx="1" presStyleCnt="4">
        <dgm:presLayoutVars>
          <dgm:chMax val="1"/>
          <dgm:chPref val="1"/>
        </dgm:presLayoutVars>
      </dgm:prSet>
      <dgm:spPr/>
    </dgm:pt>
    <dgm:pt modelId="{5C0563C5-719B-424E-9A80-9CF3A621AB92}" type="pres">
      <dgm:prSet presAssocID="{7B86AFD0-3264-410D-B6BB-F84516D7B550}" presName="sibTrans" presStyleCnt="0"/>
      <dgm:spPr/>
    </dgm:pt>
    <dgm:pt modelId="{959BBAD4-48ED-4FDF-A593-F4517970E9F9}" type="pres">
      <dgm:prSet presAssocID="{0911FBD1-22A3-4634-8685-E5772358B9BE}" presName="compNode" presStyleCnt="0"/>
      <dgm:spPr/>
    </dgm:pt>
    <dgm:pt modelId="{9666C656-6E4D-49C5-A05C-C55141443ABD}" type="pres">
      <dgm:prSet presAssocID="{0911FBD1-22A3-4634-8685-E5772358B9BE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7A4A618C-6EAC-4B3C-8BE0-6D2BA6B26F05}" type="pres">
      <dgm:prSet presAssocID="{0911FBD1-22A3-4634-8685-E5772358B9BE}" presName="spaceRect" presStyleCnt="0"/>
      <dgm:spPr/>
    </dgm:pt>
    <dgm:pt modelId="{4D52FE7D-2227-4951-8377-C11DD8AF057E}" type="pres">
      <dgm:prSet presAssocID="{0911FBD1-22A3-4634-8685-E5772358B9BE}" presName="textRect" presStyleLbl="revTx" presStyleIdx="2" presStyleCnt="4">
        <dgm:presLayoutVars>
          <dgm:chMax val="1"/>
          <dgm:chPref val="1"/>
        </dgm:presLayoutVars>
      </dgm:prSet>
      <dgm:spPr/>
    </dgm:pt>
    <dgm:pt modelId="{9DA6D659-EA48-4C02-9515-FE5565F486A0}" type="pres">
      <dgm:prSet presAssocID="{9D8BAA18-AD2B-4862-81B8-88A49870D4C4}" presName="sibTrans" presStyleCnt="0"/>
      <dgm:spPr/>
    </dgm:pt>
    <dgm:pt modelId="{C5966A45-F6E5-4AFC-A16E-64155DB77AAA}" type="pres">
      <dgm:prSet presAssocID="{8D43DFF2-1217-4574-883A-06B68C44633C}" presName="compNode" presStyleCnt="0"/>
      <dgm:spPr/>
    </dgm:pt>
    <dgm:pt modelId="{18323C8E-796F-4BBF-BE28-2D81C7CEB9F0}" type="pres">
      <dgm:prSet presAssocID="{8D43DFF2-1217-4574-883A-06B68C44633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C54269D5-A07D-48F5-B95C-FAA63EE3C96F}" type="pres">
      <dgm:prSet presAssocID="{8D43DFF2-1217-4574-883A-06B68C44633C}" presName="spaceRect" presStyleCnt="0"/>
      <dgm:spPr/>
    </dgm:pt>
    <dgm:pt modelId="{6300A19E-B9D1-4B9A-AFDB-F9C6A31F3DD6}" type="pres">
      <dgm:prSet presAssocID="{8D43DFF2-1217-4574-883A-06B68C44633C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E320A14-2B63-478D-945D-1ED8FB68B95A}" type="presOf" srcId="{AF7FE4EE-BBB3-4FBD-8BEA-534982F66B63}" destId="{C74E337E-415D-4C54-B29A-391651E064B0}" srcOrd="0" destOrd="0" presId="urn:microsoft.com/office/officeart/2018/2/layout/IconLabelList"/>
    <dgm:cxn modelId="{B83D8218-AFF0-46B1-AFB6-1ECFD4A8A8AC}" type="presOf" srcId="{E5F6F165-AE76-426D-8498-795BF60D1D20}" destId="{F89967C8-D3F9-4E6C-AB9D-61545A9BD290}" srcOrd="0" destOrd="0" presId="urn:microsoft.com/office/officeart/2018/2/layout/IconLabelList"/>
    <dgm:cxn modelId="{75B8731B-1413-4C6C-89BA-65C405EC2D34}" type="presOf" srcId="{E5CBDFFF-FBDC-417A-93C7-3281CEF39DDB}" destId="{049976DA-8D51-42AA-B985-9246AB658999}" srcOrd="0" destOrd="0" presId="urn:microsoft.com/office/officeart/2018/2/layout/IconLabelList"/>
    <dgm:cxn modelId="{248C9956-0857-4D8D-93DC-C0B0A060AD2B}" srcId="{E5F6F165-AE76-426D-8498-795BF60D1D20}" destId="{8D43DFF2-1217-4574-883A-06B68C44633C}" srcOrd="3" destOrd="0" parTransId="{58C73EBD-876B-4BC4-B67B-3DC3E8597E5A}" sibTransId="{32B8F256-CC3D-4953-9D66-F4736FF69D8A}"/>
    <dgm:cxn modelId="{2CB227AF-D74C-47AD-965B-090433FE2DB3}" type="presOf" srcId="{0911FBD1-22A3-4634-8685-E5772358B9BE}" destId="{4D52FE7D-2227-4951-8377-C11DD8AF057E}" srcOrd="0" destOrd="0" presId="urn:microsoft.com/office/officeart/2018/2/layout/IconLabelList"/>
    <dgm:cxn modelId="{46CA1FC9-C85B-4CB3-B147-5741F32AB5AB}" srcId="{E5F6F165-AE76-426D-8498-795BF60D1D20}" destId="{E5CBDFFF-FBDC-417A-93C7-3281CEF39DDB}" srcOrd="0" destOrd="0" parTransId="{833B53DD-4893-4471-A5EC-6E931299F6D8}" sibTransId="{D567DABB-486A-4DE0-972F-57AD1FAC8F63}"/>
    <dgm:cxn modelId="{162296CF-19C3-4A70-90B5-598168CA3547}" type="presOf" srcId="{8D43DFF2-1217-4574-883A-06B68C44633C}" destId="{6300A19E-B9D1-4B9A-AFDB-F9C6A31F3DD6}" srcOrd="0" destOrd="0" presId="urn:microsoft.com/office/officeart/2018/2/layout/IconLabelList"/>
    <dgm:cxn modelId="{574999F6-565F-4125-B2B1-288BB71400AE}" srcId="{E5F6F165-AE76-426D-8498-795BF60D1D20}" destId="{0911FBD1-22A3-4634-8685-E5772358B9BE}" srcOrd="2" destOrd="0" parTransId="{E100479C-7F41-4537-8FE0-5C1C4B61906C}" sibTransId="{9D8BAA18-AD2B-4862-81B8-88A49870D4C4}"/>
    <dgm:cxn modelId="{C1A27DFF-7634-4F80-B195-8605CBC95012}" srcId="{E5F6F165-AE76-426D-8498-795BF60D1D20}" destId="{AF7FE4EE-BBB3-4FBD-8BEA-534982F66B63}" srcOrd="1" destOrd="0" parTransId="{AF9A2F8E-6B46-422E-9038-2E3262BD5781}" sibTransId="{7B86AFD0-3264-410D-B6BB-F84516D7B550}"/>
    <dgm:cxn modelId="{6F29EE31-4E33-4F79-8A69-775F8A11D251}" type="presParOf" srcId="{F89967C8-D3F9-4E6C-AB9D-61545A9BD290}" destId="{10767BAF-1C0E-4D1C-80E0-E43C1A9F103F}" srcOrd="0" destOrd="0" presId="urn:microsoft.com/office/officeart/2018/2/layout/IconLabelList"/>
    <dgm:cxn modelId="{67C3CFB0-D077-4CB3-B651-56842FDACE1A}" type="presParOf" srcId="{10767BAF-1C0E-4D1C-80E0-E43C1A9F103F}" destId="{B26A5A3D-62B7-4B84-8AD9-C20878439579}" srcOrd="0" destOrd="0" presId="urn:microsoft.com/office/officeart/2018/2/layout/IconLabelList"/>
    <dgm:cxn modelId="{87B73638-A207-4B81-95F9-1B661CCDB17E}" type="presParOf" srcId="{10767BAF-1C0E-4D1C-80E0-E43C1A9F103F}" destId="{F6C13A5E-3C97-4E59-9770-8AE127B2E11B}" srcOrd="1" destOrd="0" presId="urn:microsoft.com/office/officeart/2018/2/layout/IconLabelList"/>
    <dgm:cxn modelId="{3295A988-66CC-4BCD-BDCE-61A093FD1B90}" type="presParOf" srcId="{10767BAF-1C0E-4D1C-80E0-E43C1A9F103F}" destId="{049976DA-8D51-42AA-B985-9246AB658999}" srcOrd="2" destOrd="0" presId="urn:microsoft.com/office/officeart/2018/2/layout/IconLabelList"/>
    <dgm:cxn modelId="{C709C6C6-BA36-4398-BA3E-FDAF796BDC99}" type="presParOf" srcId="{F89967C8-D3F9-4E6C-AB9D-61545A9BD290}" destId="{AAC7F7FD-E3ED-4B6C-A87B-7719301F8D6A}" srcOrd="1" destOrd="0" presId="urn:microsoft.com/office/officeart/2018/2/layout/IconLabelList"/>
    <dgm:cxn modelId="{A1E88268-AEAF-4440-A0A7-CD06019AD1C1}" type="presParOf" srcId="{F89967C8-D3F9-4E6C-AB9D-61545A9BD290}" destId="{19336658-4424-4BAC-8352-99A14F867FC4}" srcOrd="2" destOrd="0" presId="urn:microsoft.com/office/officeart/2018/2/layout/IconLabelList"/>
    <dgm:cxn modelId="{544A5C18-08F3-496B-822D-9E08DE181612}" type="presParOf" srcId="{19336658-4424-4BAC-8352-99A14F867FC4}" destId="{99466E5A-0076-4954-B5C2-E26B34DEA3BA}" srcOrd="0" destOrd="0" presId="urn:microsoft.com/office/officeart/2018/2/layout/IconLabelList"/>
    <dgm:cxn modelId="{8ABBA432-BF60-48EA-87C1-C87869F8AB34}" type="presParOf" srcId="{19336658-4424-4BAC-8352-99A14F867FC4}" destId="{4DF89015-89F8-4C70-9AB3-C31E7CA7D531}" srcOrd="1" destOrd="0" presId="urn:microsoft.com/office/officeart/2018/2/layout/IconLabelList"/>
    <dgm:cxn modelId="{13D98F17-E1D5-45AF-A831-0ECD1E92092B}" type="presParOf" srcId="{19336658-4424-4BAC-8352-99A14F867FC4}" destId="{C74E337E-415D-4C54-B29A-391651E064B0}" srcOrd="2" destOrd="0" presId="urn:microsoft.com/office/officeart/2018/2/layout/IconLabelList"/>
    <dgm:cxn modelId="{DEA39F51-AB1D-4AEC-8FBD-B48A7C3715EA}" type="presParOf" srcId="{F89967C8-D3F9-4E6C-AB9D-61545A9BD290}" destId="{5C0563C5-719B-424E-9A80-9CF3A621AB92}" srcOrd="3" destOrd="0" presId="urn:microsoft.com/office/officeart/2018/2/layout/IconLabelList"/>
    <dgm:cxn modelId="{E43788D7-B14A-40D9-96DB-4BE17F0325A3}" type="presParOf" srcId="{F89967C8-D3F9-4E6C-AB9D-61545A9BD290}" destId="{959BBAD4-48ED-4FDF-A593-F4517970E9F9}" srcOrd="4" destOrd="0" presId="urn:microsoft.com/office/officeart/2018/2/layout/IconLabelList"/>
    <dgm:cxn modelId="{BE38AD22-742F-485F-AB67-5BD0A6D68989}" type="presParOf" srcId="{959BBAD4-48ED-4FDF-A593-F4517970E9F9}" destId="{9666C656-6E4D-49C5-A05C-C55141443ABD}" srcOrd="0" destOrd="0" presId="urn:microsoft.com/office/officeart/2018/2/layout/IconLabelList"/>
    <dgm:cxn modelId="{A39C3772-A4AC-4C13-85A8-4D97E9CE7DE2}" type="presParOf" srcId="{959BBAD4-48ED-4FDF-A593-F4517970E9F9}" destId="{7A4A618C-6EAC-4B3C-8BE0-6D2BA6B26F05}" srcOrd="1" destOrd="0" presId="urn:microsoft.com/office/officeart/2018/2/layout/IconLabelList"/>
    <dgm:cxn modelId="{02DC544B-56BE-47F0-8D97-5803092A128E}" type="presParOf" srcId="{959BBAD4-48ED-4FDF-A593-F4517970E9F9}" destId="{4D52FE7D-2227-4951-8377-C11DD8AF057E}" srcOrd="2" destOrd="0" presId="urn:microsoft.com/office/officeart/2018/2/layout/IconLabelList"/>
    <dgm:cxn modelId="{8F38B278-2CD1-40A5-B5E1-5C92926AED58}" type="presParOf" srcId="{F89967C8-D3F9-4E6C-AB9D-61545A9BD290}" destId="{9DA6D659-EA48-4C02-9515-FE5565F486A0}" srcOrd="5" destOrd="0" presId="urn:microsoft.com/office/officeart/2018/2/layout/IconLabelList"/>
    <dgm:cxn modelId="{9C5772D1-B7A4-427B-A9FA-26A22F958A5D}" type="presParOf" srcId="{F89967C8-D3F9-4E6C-AB9D-61545A9BD290}" destId="{C5966A45-F6E5-4AFC-A16E-64155DB77AAA}" srcOrd="6" destOrd="0" presId="urn:microsoft.com/office/officeart/2018/2/layout/IconLabelList"/>
    <dgm:cxn modelId="{51E599DA-07CA-4A76-AA86-71065D247532}" type="presParOf" srcId="{C5966A45-F6E5-4AFC-A16E-64155DB77AAA}" destId="{18323C8E-796F-4BBF-BE28-2D81C7CEB9F0}" srcOrd="0" destOrd="0" presId="urn:microsoft.com/office/officeart/2018/2/layout/IconLabelList"/>
    <dgm:cxn modelId="{3E13C7AB-A1C4-4075-AEB2-4813283D732D}" type="presParOf" srcId="{C5966A45-F6E5-4AFC-A16E-64155DB77AAA}" destId="{C54269D5-A07D-48F5-B95C-FAA63EE3C96F}" srcOrd="1" destOrd="0" presId="urn:microsoft.com/office/officeart/2018/2/layout/IconLabelList"/>
    <dgm:cxn modelId="{76DCCE7A-47E0-4055-8FD4-DE667E30B146}" type="presParOf" srcId="{C5966A45-F6E5-4AFC-A16E-64155DB77AAA}" destId="{6300A19E-B9D1-4B9A-AFDB-F9C6A31F3DD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6A5A3D-62B7-4B84-8AD9-C20878439579}">
      <dsp:nvSpPr>
        <dsp:cNvPr id="0" name=""/>
        <dsp:cNvSpPr/>
      </dsp:nvSpPr>
      <dsp:spPr>
        <a:xfrm>
          <a:off x="451111" y="878895"/>
          <a:ext cx="736435" cy="7364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9976DA-8D51-42AA-B985-9246AB658999}">
      <dsp:nvSpPr>
        <dsp:cNvPr id="0" name=""/>
        <dsp:cNvSpPr/>
      </dsp:nvSpPr>
      <dsp:spPr>
        <a:xfrm>
          <a:off x="1067" y="1860966"/>
          <a:ext cx="1636523" cy="654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600" kern="1200"/>
            <a:t>Motivation</a:t>
          </a:r>
          <a:endParaRPr lang="en-US" sz="1600" kern="1200"/>
        </a:p>
      </dsp:txBody>
      <dsp:txXfrm>
        <a:off x="1067" y="1860966"/>
        <a:ext cx="1636523" cy="654609"/>
      </dsp:txXfrm>
    </dsp:sp>
    <dsp:sp modelId="{99466E5A-0076-4954-B5C2-E26B34DEA3BA}">
      <dsp:nvSpPr>
        <dsp:cNvPr id="0" name=""/>
        <dsp:cNvSpPr/>
      </dsp:nvSpPr>
      <dsp:spPr>
        <a:xfrm>
          <a:off x="2374026" y="878895"/>
          <a:ext cx="736435" cy="7364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4E337E-415D-4C54-B29A-391651E064B0}">
      <dsp:nvSpPr>
        <dsp:cNvPr id="0" name=""/>
        <dsp:cNvSpPr/>
      </dsp:nvSpPr>
      <dsp:spPr>
        <a:xfrm>
          <a:off x="1923982" y="1860966"/>
          <a:ext cx="1636523" cy="654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600" kern="1200"/>
            <a:t>Background</a:t>
          </a:r>
          <a:endParaRPr lang="en-US" sz="1600" kern="1200"/>
        </a:p>
      </dsp:txBody>
      <dsp:txXfrm>
        <a:off x="1923982" y="1860966"/>
        <a:ext cx="1636523" cy="654609"/>
      </dsp:txXfrm>
    </dsp:sp>
    <dsp:sp modelId="{9666C656-6E4D-49C5-A05C-C55141443ABD}">
      <dsp:nvSpPr>
        <dsp:cNvPr id="0" name=""/>
        <dsp:cNvSpPr/>
      </dsp:nvSpPr>
      <dsp:spPr>
        <a:xfrm>
          <a:off x="4296941" y="878895"/>
          <a:ext cx="736435" cy="7364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52FE7D-2227-4951-8377-C11DD8AF057E}">
      <dsp:nvSpPr>
        <dsp:cNvPr id="0" name=""/>
        <dsp:cNvSpPr/>
      </dsp:nvSpPr>
      <dsp:spPr>
        <a:xfrm>
          <a:off x="3846897" y="1860966"/>
          <a:ext cx="1636523" cy="654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600" kern="1200"/>
            <a:t>Objective/Research Question</a:t>
          </a:r>
          <a:endParaRPr lang="en-US" sz="1600" kern="1200"/>
        </a:p>
      </dsp:txBody>
      <dsp:txXfrm>
        <a:off x="3846897" y="1860966"/>
        <a:ext cx="1636523" cy="654609"/>
      </dsp:txXfrm>
    </dsp:sp>
    <dsp:sp modelId="{18323C8E-796F-4BBF-BE28-2D81C7CEB9F0}">
      <dsp:nvSpPr>
        <dsp:cNvPr id="0" name=""/>
        <dsp:cNvSpPr/>
      </dsp:nvSpPr>
      <dsp:spPr>
        <a:xfrm>
          <a:off x="6219856" y="878895"/>
          <a:ext cx="736435" cy="73643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00A19E-B9D1-4B9A-AFDB-F9C6A31F3DD6}">
      <dsp:nvSpPr>
        <dsp:cNvPr id="0" name=""/>
        <dsp:cNvSpPr/>
      </dsp:nvSpPr>
      <dsp:spPr>
        <a:xfrm>
          <a:off x="5769812" y="1860966"/>
          <a:ext cx="1636523" cy="6546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600" kern="1200"/>
            <a:t>Discussion</a:t>
          </a:r>
          <a:endParaRPr lang="en-US" sz="1600" kern="1200"/>
        </a:p>
      </dsp:txBody>
      <dsp:txXfrm>
        <a:off x="5769812" y="1860966"/>
        <a:ext cx="1636523" cy="6546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E7642A-752F-466D-B721-FB7E057001AA}" type="datetimeFigureOut">
              <a:rPr lang="en-US" smtClean="0"/>
              <a:t>11/8/2020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6630F9-9D85-475E-81CF-39CD4BA73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09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D96144-2CB5-F845-B17A-1B434663ADCB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ＭＳ Ｐゴシック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ＭＳ Ｐゴシック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582613" y="798513"/>
            <a:ext cx="5692775" cy="3203575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6575"/>
            <a:ext cx="5029200" cy="385127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328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114753" y="2008061"/>
            <a:ext cx="7772400" cy="675821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114753" y="2733866"/>
            <a:ext cx="7772400" cy="131445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000159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83850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1017751" y="205979"/>
            <a:ext cx="5459249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031831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Plassholder for lysbildenummer 5"/>
          <p:cNvSpPr txBox="1">
            <a:spLocks/>
          </p:cNvSpPr>
          <p:nvPr userDrawn="1"/>
        </p:nvSpPr>
        <p:spPr>
          <a:xfrm>
            <a:off x="-1" y="4815936"/>
            <a:ext cx="640523" cy="273844"/>
          </a:xfrm>
          <a:prstGeom prst="rect">
            <a:avLst/>
          </a:prstGeom>
        </p:spPr>
        <p:txBody>
          <a:bodyPr/>
          <a:lstStyle>
            <a:defPPr>
              <a:defRPr lang="nb-NO"/>
            </a:defPPr>
            <a:lvl1pPr marL="0" algn="l" defTabSz="457200" rtl="0" eaLnBrk="1" latinLnBrk="0" hangingPunct="1">
              <a:defRPr sz="1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91853A39-49B3-554A-AE82-85611CEBD8E3}" type="slidenum">
              <a:rPr lang="nb-NO" b="1" i="0" smtClean="0">
                <a:latin typeface="Arial"/>
                <a:cs typeface="Arial"/>
              </a:rPr>
              <a:pPr algn="ctr"/>
              <a:t>‹#›</a:t>
            </a:fld>
            <a:endParaRPr lang="nb-NO" b="1" i="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0019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035765" y="3305176"/>
            <a:ext cx="7458948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035765" y="2180035"/>
            <a:ext cx="7458948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2460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095551" y="205979"/>
            <a:ext cx="7407404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1114712" y="1200151"/>
            <a:ext cx="3667845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5305712" y="1200151"/>
            <a:ext cx="3673943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72914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059523" y="205979"/>
            <a:ext cx="7407404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069676" y="1151335"/>
            <a:ext cx="376691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1069676" y="1631156"/>
            <a:ext cx="376691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5257502" y="1151335"/>
            <a:ext cx="381221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5257502" y="1631156"/>
            <a:ext cx="3812219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02236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72249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9718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02464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4142491" y="204788"/>
            <a:ext cx="4765084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024642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648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2236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1194628" y="205979"/>
            <a:ext cx="7407404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194628" y="1200151"/>
            <a:ext cx="7407404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pic>
        <p:nvPicPr>
          <p:cNvPr id="4" name="Bilde 3" descr="stripe_16_9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60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7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730195" y="1564315"/>
            <a:ext cx="7772400" cy="2014870"/>
          </a:xfrm>
        </p:spPr>
        <p:txBody>
          <a:bodyPr>
            <a:normAutofit/>
          </a:bodyPr>
          <a:lstStyle/>
          <a:p>
            <a:pPr hangingPunct="0"/>
            <a:r>
              <a:rPr lang="en-US" b="1" dirty="0"/>
              <a:t>Data-Driven and Artificial Intelligence(AI) Approach for Modelling and Analyzing Healthcare Security Practice</a:t>
            </a:r>
          </a:p>
        </p:txBody>
      </p:sp>
      <p:pic>
        <p:nvPicPr>
          <p:cNvPr id="4" name="Bilde 3" descr="stripe_teks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5217" cy="5143500"/>
          </a:xfrm>
          <a:prstGeom prst="rect">
            <a:avLst/>
          </a:prstGeom>
        </p:spPr>
      </p:pic>
      <p:sp>
        <p:nvSpPr>
          <p:cNvPr id="5" name="Undertittel 2">
            <a:extLst>
              <a:ext uri="{FF2B5EF4-FFF2-40B4-BE49-F238E27FC236}">
                <a16:creationId xmlns:a16="http://schemas.microsoft.com/office/drawing/2014/main" id="{06281F15-A83C-4ABE-8E31-60BEF80B8CE3}"/>
              </a:ext>
            </a:extLst>
          </p:cNvPr>
          <p:cNvSpPr txBox="1">
            <a:spLocks/>
          </p:cNvSpPr>
          <p:nvPr/>
        </p:nvSpPr>
        <p:spPr>
          <a:xfrm>
            <a:off x="685800" y="3065750"/>
            <a:ext cx="7772400" cy="1659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1"/>
                </a:solidFill>
              </a:rPr>
              <a:t>By: </a:t>
            </a:r>
            <a:r>
              <a:rPr lang="en-US" u="sng" dirty="0">
                <a:solidFill>
                  <a:schemeClr val="accent1"/>
                </a:solidFill>
              </a:rPr>
              <a:t>Prosper K. Yeng</a:t>
            </a:r>
            <a:r>
              <a:rPr lang="en-US" u="sng" baseline="30000" dirty="0">
                <a:solidFill>
                  <a:schemeClr val="accent1"/>
                </a:solidFill>
              </a:rPr>
              <a:t>: </a:t>
            </a:r>
          </a:p>
          <a:p>
            <a:r>
              <a:rPr lang="en-US" dirty="0">
                <a:solidFill>
                  <a:schemeClr val="accent1"/>
                </a:solidFill>
              </a:rPr>
              <a:t>Norwegian University of Science and Technology</a:t>
            </a:r>
          </a:p>
          <a:p>
            <a:r>
              <a:rPr lang="nb-NO" dirty="0" err="1">
                <a:solidFill>
                  <a:schemeClr val="accent1"/>
                </a:solidFill>
              </a:rPr>
              <a:t>University</a:t>
            </a:r>
            <a:r>
              <a:rPr lang="nb-NO" dirty="0">
                <a:solidFill>
                  <a:schemeClr val="accent1"/>
                </a:solidFill>
              </a:rPr>
              <a:t> </a:t>
            </a:r>
            <a:r>
              <a:rPr lang="nb-NO" dirty="0" err="1">
                <a:solidFill>
                  <a:schemeClr val="accent1"/>
                </a:solidFill>
              </a:rPr>
              <a:t>of</a:t>
            </a:r>
            <a:r>
              <a:rPr lang="nb-NO" dirty="0">
                <a:solidFill>
                  <a:schemeClr val="accent1"/>
                </a:solidFill>
              </a:rPr>
              <a:t> Tromsø, The Arctic </a:t>
            </a:r>
            <a:r>
              <a:rPr lang="nb-NO" dirty="0" err="1">
                <a:solidFill>
                  <a:schemeClr val="accent1"/>
                </a:solidFill>
              </a:rPr>
              <a:t>University</a:t>
            </a:r>
            <a:r>
              <a:rPr lang="nb-NO" dirty="0">
                <a:solidFill>
                  <a:schemeClr val="accent1"/>
                </a:solidFill>
              </a:rPr>
              <a:t> </a:t>
            </a:r>
            <a:r>
              <a:rPr lang="nb-NO" dirty="0" err="1">
                <a:solidFill>
                  <a:schemeClr val="accent1"/>
                </a:solidFill>
              </a:rPr>
              <a:t>of</a:t>
            </a:r>
            <a:r>
              <a:rPr lang="nb-NO" dirty="0">
                <a:solidFill>
                  <a:schemeClr val="accent1"/>
                </a:solidFill>
              </a:rPr>
              <a:t> Norway</a:t>
            </a:r>
          </a:p>
        </p:txBody>
      </p:sp>
    </p:spTree>
    <p:extLst>
      <p:ext uri="{BB962C8B-B14F-4D97-AF65-F5344CB8AC3E}">
        <p14:creationId xmlns:p14="http://schemas.microsoft.com/office/powerpoint/2010/main" val="3243102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0DB37-68F9-44B6-908F-4D10706CF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975" y="913457"/>
            <a:ext cx="2651855" cy="578772"/>
          </a:xfrm>
        </p:spPr>
        <p:txBody>
          <a:bodyPr>
            <a:normAutofit/>
          </a:bodyPr>
          <a:lstStyle/>
          <a:p>
            <a:pPr algn="ctr"/>
            <a:r>
              <a:rPr lang="nb-NO" sz="2800" dirty="0"/>
              <a:t>In </a:t>
            </a:r>
            <a:r>
              <a:rPr lang="nb-NO" sz="2800" dirty="0" err="1"/>
              <a:t>summary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BBDA73-6932-44D2-8429-AC741AFF1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976" y="1431228"/>
            <a:ext cx="6187491" cy="30937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791288-8EE3-49E3-9615-8565F620B0B8}"/>
              </a:ext>
            </a:extLst>
          </p:cNvPr>
          <p:cNvSpPr txBox="1"/>
          <p:nvPr/>
        </p:nvSpPr>
        <p:spPr>
          <a:xfrm>
            <a:off x="1360381" y="2122478"/>
            <a:ext cx="1499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/>
              <a:t>Technological</a:t>
            </a:r>
            <a:r>
              <a:rPr lang="nb-NO" dirty="0"/>
              <a:t> </a:t>
            </a:r>
            <a:r>
              <a:rPr lang="nb-NO" dirty="0" err="1"/>
              <a:t>Measures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A96614-8CB6-4DAB-B28F-2AF7645868C8}"/>
              </a:ext>
            </a:extLst>
          </p:cNvPr>
          <p:cNvSpPr txBox="1"/>
          <p:nvPr/>
        </p:nvSpPr>
        <p:spPr>
          <a:xfrm>
            <a:off x="3602830" y="1753146"/>
            <a:ext cx="3969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/>
              <a:t>Healthcare staffs’ </a:t>
            </a:r>
            <a:r>
              <a:rPr lang="nb-NO" dirty="0" err="1"/>
              <a:t>Concious</a:t>
            </a:r>
            <a:r>
              <a:rPr lang="nb-NO" dirty="0"/>
              <a:t> </a:t>
            </a:r>
            <a:r>
              <a:rPr lang="nb-NO" dirty="0" err="1"/>
              <a:t>care</a:t>
            </a:r>
            <a:r>
              <a:rPr lang="nb-NO" dirty="0"/>
              <a:t> </a:t>
            </a:r>
            <a:r>
              <a:rPr lang="nb-NO" dirty="0" err="1"/>
              <a:t>practice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46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76E10-B98D-43B6-8750-4379800C8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853" y="1189535"/>
            <a:ext cx="5533049" cy="857250"/>
          </a:xfrm>
        </p:spPr>
        <p:txBody>
          <a:bodyPr/>
          <a:lstStyle/>
          <a:p>
            <a:r>
              <a:rPr lang="nb-NO" dirty="0"/>
              <a:t>General Goal </a:t>
            </a:r>
            <a:r>
              <a:rPr lang="nb-NO" dirty="0" err="1"/>
              <a:t>of</a:t>
            </a:r>
            <a:r>
              <a:rPr lang="nb-NO" dirty="0"/>
              <a:t> HSPAMI</a:t>
            </a:r>
            <a:endParaRPr lang="en-US" dirty="0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2437610F-B3AD-4722-BF47-6C058C31B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794" y="1882495"/>
            <a:ext cx="6052883" cy="326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93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4868B-5BBD-4C82-A154-97586CBFD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429" y="559534"/>
            <a:ext cx="7407404" cy="389053"/>
          </a:xfrm>
        </p:spPr>
        <p:txBody>
          <a:bodyPr>
            <a:normAutofit fontScale="90000"/>
          </a:bodyPr>
          <a:lstStyle/>
          <a:p>
            <a:r>
              <a:rPr lang="nb-NO" dirty="0" err="1"/>
              <a:t>Literature</a:t>
            </a:r>
            <a:r>
              <a:rPr lang="nb-NO" dirty="0"/>
              <a:t> Survey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970A897-8200-4A87-AC54-4E28161E3D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7922546"/>
              </p:ext>
            </p:extLst>
          </p:nvPr>
        </p:nvGraphicFramePr>
        <p:xfrm>
          <a:off x="782664" y="1048126"/>
          <a:ext cx="6294331" cy="4572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99759">
                  <a:extLst>
                    <a:ext uri="{9D8B030D-6E8A-4147-A177-3AD203B41FA5}">
                      <a16:colId xmlns:a16="http://schemas.microsoft.com/office/drawing/2014/main" val="2785928152"/>
                    </a:ext>
                  </a:extLst>
                </a:gridCol>
                <a:gridCol w="1524489">
                  <a:extLst>
                    <a:ext uri="{9D8B030D-6E8A-4147-A177-3AD203B41FA5}">
                      <a16:colId xmlns:a16="http://schemas.microsoft.com/office/drawing/2014/main" val="3989814012"/>
                    </a:ext>
                  </a:extLst>
                </a:gridCol>
                <a:gridCol w="1870083">
                  <a:extLst>
                    <a:ext uri="{9D8B030D-6E8A-4147-A177-3AD203B41FA5}">
                      <a16:colId xmlns:a16="http://schemas.microsoft.com/office/drawing/2014/main" val="2610421295"/>
                    </a:ext>
                  </a:extLst>
                </a:gridCol>
              </a:tblGrid>
              <a:tr h="29553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Framework/Study</a:t>
                      </a:r>
                      <a:endParaRPr lang="en-US" sz="1050" b="1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HSPAMI Study areas addressed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Approach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extLst>
                  <a:ext uri="{0D108BD9-81ED-4DB2-BD59-A6C34878D82A}">
                    <a16:rowId xmlns:a16="http://schemas.microsoft.com/office/drawing/2014/main" val="1473649388"/>
                  </a:ext>
                </a:extLst>
              </a:tr>
              <a:tr h="14776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 conceptual framework [11]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highlight>
                            <a:srgbClr val="BBAC76"/>
                          </a:highlight>
                        </a:rPr>
                        <a:t>Users perception</a:t>
                      </a:r>
                      <a:endParaRPr lang="en-US" sz="1200" dirty="0">
                        <a:effectLst/>
                        <a:highlight>
                          <a:srgbClr val="BBAC76"/>
                        </a:highlight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Qualitative, Quantitative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extLst>
                  <a:ext uri="{0D108BD9-81ED-4DB2-BD59-A6C34878D82A}">
                    <a16:rowId xmlns:a16="http://schemas.microsoft.com/office/drawing/2014/main" val="3955538857"/>
                  </a:ext>
                </a:extLst>
              </a:tr>
              <a:tr h="29553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Framework for healthcare information assurance policy and compliance[12]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highlight>
                            <a:srgbClr val="BBAC76"/>
                          </a:highlight>
                        </a:rPr>
                        <a:t>Users perception</a:t>
                      </a:r>
                      <a:endParaRPr lang="en-US" sz="1200" dirty="0">
                        <a:effectLst/>
                        <a:highlight>
                          <a:srgbClr val="BBAC76"/>
                        </a:highlight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Qualitativy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extLst>
                  <a:ext uri="{0D108BD9-81ED-4DB2-BD59-A6C34878D82A}">
                    <a16:rowId xmlns:a16="http://schemas.microsoft.com/office/drawing/2014/main" val="4263297707"/>
                  </a:ext>
                </a:extLst>
              </a:tr>
              <a:tr h="29553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Security practices of healthcare staffs in real clinical setting.[15] 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highlight>
                            <a:srgbClr val="BBAC76"/>
                          </a:highlight>
                        </a:rPr>
                        <a:t>Users perception, Social Control</a:t>
                      </a:r>
                      <a:endParaRPr lang="en-US" sz="1200" dirty="0">
                        <a:effectLst/>
                        <a:highlight>
                          <a:srgbClr val="BBAC76"/>
                        </a:highlight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Survey with questionnaires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extLst>
                  <a:ext uri="{0D108BD9-81ED-4DB2-BD59-A6C34878D82A}">
                    <a16:rowId xmlns:a16="http://schemas.microsoft.com/office/drawing/2014/main" val="2048144085"/>
                  </a:ext>
                </a:extLst>
              </a:tr>
              <a:tr h="29553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Protection Motivation Theory (PMT) and Theory of Planned Behavior (TPB)[16]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highlight>
                            <a:srgbClr val="BBAC76"/>
                          </a:highlight>
                        </a:rPr>
                        <a:t>Users perception</a:t>
                      </a:r>
                      <a:endParaRPr lang="en-US" sz="1200" dirty="0">
                        <a:effectLst/>
                        <a:highlight>
                          <a:srgbClr val="BBAC76"/>
                        </a:highlight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Survey with questionnaires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extLst>
                  <a:ext uri="{0D108BD9-81ED-4DB2-BD59-A6C34878D82A}">
                    <a16:rowId xmlns:a16="http://schemas.microsoft.com/office/drawing/2014/main" val="3368419000"/>
                  </a:ext>
                </a:extLst>
              </a:tr>
              <a:tr h="31150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Conceptual Framework [19]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highlight>
                            <a:srgbClr val="00FF00"/>
                          </a:highlight>
                        </a:rPr>
                        <a:t>Big data analysis</a:t>
                      </a:r>
                      <a:endParaRPr lang="en-US" sz="1200" dirty="0">
                        <a:effectLst/>
                        <a:highlight>
                          <a:srgbClr val="00FF00"/>
                        </a:highlight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Comparison of input data with known attack signatures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extLst>
                  <a:ext uri="{0D108BD9-81ED-4DB2-BD59-A6C34878D82A}">
                    <a16:rowId xmlns:a16="http://schemas.microsoft.com/office/drawing/2014/main" val="1860289136"/>
                  </a:ext>
                </a:extLst>
              </a:tr>
              <a:tr h="29553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Network anomaly detection sensor (SNAD)[20]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highlight>
                            <a:srgbClr val="00FF00"/>
                          </a:highlight>
                        </a:rPr>
                        <a:t>Big data analysis</a:t>
                      </a:r>
                      <a:endParaRPr lang="en-US" sz="1200" dirty="0">
                        <a:effectLst/>
                        <a:highlight>
                          <a:srgbClr val="00FF00"/>
                        </a:highlight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Comparison of input data with established pattern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extLst>
                  <a:ext uri="{0D108BD9-81ED-4DB2-BD59-A6C34878D82A}">
                    <a16:rowId xmlns:a16="http://schemas.microsoft.com/office/drawing/2014/main" val="1848925525"/>
                  </a:ext>
                </a:extLst>
              </a:tr>
              <a:tr h="29553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Local Outlier Factor (LOF) in Electronic Patients Records [21] 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highlight>
                            <a:srgbClr val="00FF00"/>
                          </a:highlight>
                        </a:rPr>
                        <a:t>Big data analysis</a:t>
                      </a:r>
                      <a:endParaRPr lang="en-US" sz="1200" dirty="0">
                        <a:effectLst/>
                        <a:highlight>
                          <a:srgbClr val="00FF00"/>
                        </a:highlight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KNN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extLst>
                  <a:ext uri="{0D108BD9-81ED-4DB2-BD59-A6C34878D82A}">
                    <a16:rowId xmlns:a16="http://schemas.microsoft.com/office/drawing/2014/main" val="1738662207"/>
                  </a:ext>
                </a:extLst>
              </a:tr>
              <a:tr h="29553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Cyberattacks Against U.S. Healthcare Systems[22]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highlight>
                            <a:srgbClr val="FFFF00"/>
                          </a:highlight>
                        </a:rPr>
                        <a:t>Social Engineering</a:t>
                      </a:r>
                      <a:endParaRPr lang="en-US" sz="1200" dirty="0"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Reviews of phishing attacks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extLst>
                  <a:ext uri="{0D108BD9-81ED-4DB2-BD59-A6C34878D82A}">
                    <a16:rowId xmlns:a16="http://schemas.microsoft.com/office/drawing/2014/main" val="473231060"/>
                  </a:ext>
                </a:extLst>
              </a:tr>
              <a:tr h="59106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Evaluation of a mandatory phishing training program for high-risk employees at a US healthcare system[24]. </a:t>
                      </a:r>
                    </a:p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highlight>
                            <a:srgbClr val="FFFF00"/>
                          </a:highlight>
                        </a:rPr>
                        <a:t>Social Engineering</a:t>
                      </a:r>
                      <a:endParaRPr lang="en-US" sz="1200" dirty="0"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Phishing Attack-Defense simulation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extLst>
                  <a:ext uri="{0D108BD9-81ED-4DB2-BD59-A6C34878D82A}">
                    <a16:rowId xmlns:a16="http://schemas.microsoft.com/office/drawing/2014/main" val="2007583588"/>
                  </a:ext>
                </a:extLst>
              </a:tr>
              <a:tr h="44329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Assessment of Employee Susceptibility to Phishing Attacks at US Health Care Institutions[25]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highlight>
                            <a:srgbClr val="FFFF00"/>
                          </a:highlight>
                        </a:rPr>
                        <a:t>Social Engineering</a:t>
                      </a:r>
                      <a:endParaRPr lang="en-US" sz="1200" dirty="0">
                        <a:effectLst/>
                        <a:highlight>
                          <a:srgbClr val="FFFF00"/>
                        </a:highlight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Phishing Attack-Defense simulation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58715" marR="58715" marT="0" marB="0"/>
                </a:tc>
                <a:extLst>
                  <a:ext uri="{0D108BD9-81ED-4DB2-BD59-A6C34878D82A}">
                    <a16:rowId xmlns:a16="http://schemas.microsoft.com/office/drawing/2014/main" val="17726096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787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BD590-0E53-47CA-A98E-826AF3C24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628" y="205979"/>
            <a:ext cx="7407404" cy="857250"/>
          </a:xfrm>
        </p:spPr>
        <p:txBody>
          <a:bodyPr anchor="ctr">
            <a:normAutofit/>
          </a:bodyPr>
          <a:lstStyle/>
          <a:p>
            <a:r>
              <a:rPr lang="nb-NO" dirty="0" err="1"/>
              <a:t>Study</a:t>
            </a:r>
            <a:r>
              <a:rPr lang="nb-NO" dirty="0"/>
              <a:t> </a:t>
            </a:r>
            <a:r>
              <a:rPr lang="nb-NO" dirty="0" err="1"/>
              <a:t>Structure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6B39AA-D1D0-4468-8B4F-46CC450FDB1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07606" y="1200151"/>
            <a:ext cx="5981448" cy="33944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7563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F8657-23E9-43B8-86DB-E67CFDCDCC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4753" y="2008061"/>
            <a:ext cx="7772400" cy="675821"/>
          </a:xfrm>
        </p:spPr>
        <p:txBody>
          <a:bodyPr anchor="t">
            <a:normAutofit/>
          </a:bodyPr>
          <a:lstStyle/>
          <a:p>
            <a:r>
              <a:rPr lang="nb-NO" dirty="0"/>
              <a:t>Data Driven and AI </a:t>
            </a:r>
            <a:r>
              <a:rPr lang="nb-NO" dirty="0" err="1"/>
              <a:t>Approach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750529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4A164-63B4-4442-A932-54AA9937C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dirty="0"/>
              <a:t>Access Control (AC) in Healthcare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045DE-720B-43D0-82F9-2B329534B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EMR systems incorporate AC, users are often permitted to “break the glass” to ensure patient care is not disrupted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0166120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F21AA-FCBE-4EA0-A14F-25705202F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i="0" u="none" strike="noStrike" baseline="0" dirty="0">
                <a:latin typeface="NimbusRomNo9L-ReguItal"/>
              </a:rPr>
              <a:t>Security requirement in EHR</a:t>
            </a:r>
            <a:br>
              <a:rPr lang="en-US" sz="3600" b="0" i="0" u="none" strike="noStrike" baseline="0" dirty="0">
                <a:latin typeface="NimbusRomNo9L-ReguItal"/>
              </a:rPr>
            </a:br>
            <a:endParaRPr lang="nb-N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95483-A321-4BD9-A3F6-9371981C9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0" i="0" u="none" strike="noStrike" baseline="0" dirty="0">
                <a:latin typeface="NimbusRomNo9L-Regu"/>
              </a:rPr>
              <a:t>Patients records need to be accessed for therapeutic </a:t>
            </a:r>
            <a:r>
              <a:rPr lang="nb-NO" sz="2800" b="0" i="0" u="none" strike="noStrike" baseline="0" dirty="0">
                <a:latin typeface="NimbusRomNo9L-Regu"/>
              </a:rPr>
              <a:t>purposes</a:t>
            </a:r>
          </a:p>
          <a:p>
            <a:r>
              <a:rPr lang="en-US" sz="2800" b="0" i="0" u="none" strike="noStrike" baseline="0" dirty="0">
                <a:latin typeface="CMSY7"/>
              </a:rPr>
              <a:t> </a:t>
            </a:r>
            <a:r>
              <a:rPr lang="en-US" sz="2800" b="0" i="0" u="none" strike="noStrike" baseline="0" dirty="0">
                <a:latin typeface="NimbusRomNo9L-Regu"/>
              </a:rPr>
              <a:t>Access must be granted following a specific decision based on planned for the medical treatment of the patient. </a:t>
            </a:r>
          </a:p>
        </p:txBody>
      </p:sp>
    </p:spTree>
    <p:extLst>
      <p:ext uri="{BB962C8B-B14F-4D97-AF65-F5344CB8AC3E}">
        <p14:creationId xmlns:p14="http://schemas.microsoft.com/office/powerpoint/2010/main" val="42510962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D077E-2A69-49C1-91FE-41DFF3D90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619" y="261256"/>
            <a:ext cx="8367912" cy="4882243"/>
          </a:xfrm>
        </p:spPr>
        <p:txBody>
          <a:bodyPr>
            <a:normAutofit fontScale="77500" lnSpcReduction="20000"/>
          </a:bodyPr>
          <a:lstStyle/>
          <a:p>
            <a:r>
              <a:rPr lang="en-US" sz="4000" b="0" i="0" u="none" strike="noStrike" baseline="0" dirty="0">
                <a:latin typeface="NimbusRomNo9L-Regu"/>
              </a:rPr>
              <a:t>The necessary measures should be provided to enable access</a:t>
            </a:r>
          </a:p>
          <a:p>
            <a:pPr marL="0" indent="0" algn="l">
              <a:buNone/>
            </a:pPr>
            <a:r>
              <a:rPr lang="en-US" sz="4000" b="0" i="0" u="none" strike="noStrike" baseline="0" dirty="0">
                <a:latin typeface="NimbusRomNo9L-Regu"/>
              </a:rPr>
              <a:t>to patient information when necessary (</a:t>
            </a:r>
            <a:r>
              <a:rPr lang="en-US" sz="4000" b="0" i="0" u="none" strike="noStrike" baseline="0" dirty="0" err="1">
                <a:latin typeface="NimbusRomNo9L-Regu"/>
              </a:rPr>
              <a:t>Eg</a:t>
            </a:r>
            <a:r>
              <a:rPr lang="en-US" sz="4000" b="0" i="0" u="none" strike="noStrike" baseline="0" dirty="0">
                <a:latin typeface="NimbusRomNo9L-Regu"/>
              </a:rPr>
              <a:t> In self-authorization or ”break the glass” scenarios). </a:t>
            </a:r>
          </a:p>
          <a:p>
            <a:pPr marL="0" indent="0" algn="l">
              <a:buNone/>
            </a:pPr>
            <a:endParaRPr lang="en-US" sz="4000" b="0" i="0" u="none" strike="noStrike" baseline="0" dirty="0">
              <a:latin typeface="NimbusRomNo9L-Regu"/>
            </a:endParaRPr>
          </a:p>
          <a:p>
            <a:r>
              <a:rPr lang="en-US" sz="4000" b="0" i="0" u="none" strike="noStrike" baseline="0" dirty="0">
                <a:latin typeface="NimbusRomNo9L-Regu"/>
              </a:rPr>
              <a:t>However, misuse of self-authorization needs to be handled as a breach</a:t>
            </a:r>
          </a:p>
          <a:p>
            <a:r>
              <a:rPr lang="en-US" sz="4000" b="0" i="0" u="none" strike="noStrike" baseline="0" dirty="0">
                <a:latin typeface="NimbusRomNo9L-Regu"/>
              </a:rPr>
              <a:t>EHR with permission functions must record rights to read, register, correct, erase, and/or block personal health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95581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3ACEA1-4397-459D-B9F8-A81ADB0B98ED}"/>
              </a:ext>
            </a:extLst>
          </p:cNvPr>
          <p:cNvSpPr txBox="1"/>
          <p:nvPr/>
        </p:nvSpPr>
        <p:spPr>
          <a:xfrm>
            <a:off x="814507" y="943933"/>
            <a:ext cx="7860766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baseline="0" dirty="0">
                <a:latin typeface="NimbusRomNo9L-Regu"/>
              </a:rPr>
              <a:t>The logs must contain the following [12]–[14]: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0" i="0" u="none" strike="noStrike" baseline="0" dirty="0">
                <a:latin typeface="CMSY7"/>
              </a:rPr>
              <a:t> </a:t>
            </a:r>
            <a:r>
              <a:rPr lang="en-US" sz="3200" b="0" i="0" u="none" strike="noStrike" baseline="0" dirty="0">
                <a:latin typeface="NimbusRomNo9L-Regu"/>
              </a:rPr>
              <a:t>unique identifier for the authorized user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0" i="0" u="none" strike="noStrike" baseline="0" dirty="0">
                <a:latin typeface="CMSY7"/>
              </a:rPr>
              <a:t> </a:t>
            </a:r>
            <a:r>
              <a:rPr lang="en-US" sz="3200" b="0" i="0" u="none" strike="noStrike" baseline="0" dirty="0">
                <a:latin typeface="NimbusRomNo9L-Regu"/>
              </a:rPr>
              <a:t>The role of the authorized user at the time of access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nb-NO" sz="3200" b="0" i="0" u="none" strike="noStrike" baseline="0" dirty="0">
                <a:latin typeface="CMSY7"/>
              </a:rPr>
              <a:t> </a:t>
            </a:r>
            <a:r>
              <a:rPr lang="nb-NO" sz="3200" b="0" i="0" u="none" strike="noStrike" baseline="0" dirty="0" err="1">
                <a:latin typeface="NimbusRomNo9L-Regu"/>
              </a:rPr>
              <a:t>Organisational</a:t>
            </a:r>
            <a:r>
              <a:rPr lang="nb-NO" sz="3200" b="0" i="0" u="none" strike="noStrike" baseline="0" dirty="0">
                <a:latin typeface="NimbusRomNo9L-Regu"/>
              </a:rPr>
              <a:t> </a:t>
            </a:r>
            <a:r>
              <a:rPr lang="nb-NO" sz="3200" b="0" i="0" u="none" strike="noStrike" baseline="0" dirty="0" err="1">
                <a:latin typeface="NimbusRomNo9L-Regu"/>
              </a:rPr>
              <a:t>affiliation</a:t>
            </a:r>
            <a:r>
              <a:rPr lang="nb-NO" sz="3200" b="0" i="0" u="none" strike="noStrike" baseline="0" dirty="0">
                <a:latin typeface="NimbusRomNo9L-Regu"/>
              </a:rPr>
              <a:t>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b="0" i="0" u="none" strike="noStrike" baseline="0" dirty="0">
                <a:latin typeface="NimbusRomNo9L-Regu"/>
              </a:rPr>
              <a:t>Type of data to which access has been gained</a:t>
            </a:r>
          </a:p>
        </p:txBody>
      </p:sp>
    </p:spTree>
    <p:extLst>
      <p:ext uri="{BB962C8B-B14F-4D97-AF65-F5344CB8AC3E}">
        <p14:creationId xmlns:p14="http://schemas.microsoft.com/office/powerpoint/2010/main" val="1022631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A7C72-49C6-49D4-8DD4-7335D6F62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628" y="205979"/>
            <a:ext cx="7407404" cy="4173920"/>
          </a:xfrm>
        </p:spPr>
        <p:txBody>
          <a:bodyPr/>
          <a:lstStyle/>
          <a:p>
            <a:r>
              <a:rPr lang="nb-NO" dirty="0" err="1"/>
              <a:t>Hypothesis</a:t>
            </a:r>
            <a:r>
              <a:rPr lang="nb-NO"/>
              <a:t>?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083118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16036-7132-4183-BC9B-C2855CDA4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909" y="1612157"/>
            <a:ext cx="7407404" cy="85725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nb-NO" dirty="0" err="1"/>
              <a:t>Outline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EDB3D6F-FC1B-4836-BC08-54C0D073FC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7858585"/>
              </p:ext>
            </p:extLst>
          </p:nvPr>
        </p:nvGraphicFramePr>
        <p:xfrm>
          <a:off x="925687" y="2306652"/>
          <a:ext cx="7407404" cy="33944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430922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83118-3F71-41A7-93BD-64330BD45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5765" y="226576"/>
            <a:ext cx="7458948" cy="4232135"/>
          </a:xfrm>
        </p:spPr>
        <p:txBody>
          <a:bodyPr anchor="b">
            <a:normAutofit/>
          </a:bodyPr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/>
              <a:t>Data sources which are created by healthcare staffs’ like</a:t>
            </a:r>
            <a:r>
              <a:rPr lang="en-US" sz="2800" dirty="0"/>
              <a:t>:</a:t>
            </a:r>
          </a:p>
          <a:p>
            <a:pPr marL="914400" lvl="1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200" b="0" i="0" u="none" strike="noStrike" baseline="0" dirty="0"/>
              <a:t>access control logs of EHR,</a:t>
            </a:r>
          </a:p>
          <a:p>
            <a:pPr marL="914400" lvl="1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200" b="0" i="0" u="none" strike="noStrike" baseline="0" dirty="0"/>
              <a:t> network </a:t>
            </a:r>
            <a:r>
              <a:rPr lang="en-US" sz="2200" dirty="0"/>
              <a:t>logs</a:t>
            </a:r>
            <a:endParaRPr lang="en-US" sz="2200" b="0" i="0" u="none" strike="noStrike" baseline="0" dirty="0"/>
          </a:p>
          <a:p>
            <a:pPr marL="914400" lvl="1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200" b="0" i="0" u="none" strike="noStrike" baseline="0" dirty="0"/>
              <a:t> operating systems logs</a:t>
            </a:r>
          </a:p>
          <a:p>
            <a:pPr marL="914400" lvl="1" indent="-4572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600" b="0" i="0" u="none" strike="noStrike" baseline="0" dirty="0"/>
              <a:t>other histories of their practices </a:t>
            </a:r>
          </a:p>
          <a:p>
            <a:pPr>
              <a:lnSpc>
                <a:spcPct val="90000"/>
              </a:lnSpc>
            </a:pPr>
            <a:r>
              <a:rPr lang="en-US" sz="2800" b="0" i="0" u="none" strike="noStrike" baseline="0" dirty="0"/>
              <a:t> can be reconstructed to form their unique individual security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nb-NO" sz="2800" b="0" i="0" u="none" strike="noStrike" baseline="0" dirty="0" err="1"/>
              <a:t>behavioral</a:t>
            </a:r>
            <a:r>
              <a:rPr lang="nb-NO" sz="2800" b="0" i="0" u="none" strike="noStrike" baseline="0" dirty="0"/>
              <a:t> </a:t>
            </a:r>
            <a:r>
              <a:rPr lang="nb-NO" sz="2800" b="0" i="0" u="none" strike="noStrike" baseline="0" dirty="0" err="1"/>
              <a:t>profile</a:t>
            </a:r>
            <a:r>
              <a:rPr lang="nb-NO" sz="2800" b="0" i="0" u="none" strike="noStrike" baseline="0" dirty="0"/>
              <a:t>.</a:t>
            </a:r>
            <a:endParaRPr lang="nb-NO" sz="2800" dirty="0"/>
          </a:p>
        </p:txBody>
      </p:sp>
    </p:spTree>
    <p:extLst>
      <p:ext uri="{BB962C8B-B14F-4D97-AF65-F5344CB8AC3E}">
        <p14:creationId xmlns:p14="http://schemas.microsoft.com/office/powerpoint/2010/main" val="19278253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5A18300-95F6-4592-9D35-9247EE5B98C1}"/>
              </a:ext>
            </a:extLst>
          </p:cNvPr>
          <p:cNvSpPr txBox="1"/>
          <p:nvPr/>
        </p:nvSpPr>
        <p:spPr>
          <a:xfrm>
            <a:off x="2286000" y="308152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EMR systems incorporate AC,  but users are often permitted to “break the glass” to ensure patient care is not </a:t>
            </a:r>
          </a:p>
          <a:p>
            <a:r>
              <a:rPr lang="en-US" dirty="0"/>
              <a:t>But the requirement is that broken glass events need to be reviewed by administrators, This is possible when the number of escalations is small. </a:t>
            </a:r>
          </a:p>
        </p:txBody>
      </p:sp>
    </p:spTree>
    <p:extLst>
      <p:ext uri="{BB962C8B-B14F-4D97-AF65-F5344CB8AC3E}">
        <p14:creationId xmlns:p14="http://schemas.microsoft.com/office/powerpoint/2010/main" val="17023275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F1B9F-5A6B-4DBB-B374-87C2DF7D7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628" y="2380560"/>
            <a:ext cx="7407404" cy="857250"/>
          </a:xfrm>
        </p:spPr>
        <p:txBody>
          <a:bodyPr>
            <a:normAutofit fontScale="90000"/>
          </a:bodyPr>
          <a:lstStyle/>
          <a:p>
            <a:r>
              <a:rPr lang="nb-NO" dirty="0"/>
              <a:t>Is </a:t>
            </a:r>
            <a:r>
              <a:rPr lang="nb-NO" dirty="0" err="1"/>
              <a:t>this</a:t>
            </a:r>
            <a:r>
              <a:rPr lang="nb-NO" dirty="0"/>
              <a:t> </a:t>
            </a:r>
            <a:r>
              <a:rPr lang="nb-NO" dirty="0" err="1"/>
              <a:t>often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case? (</a:t>
            </a:r>
            <a:r>
              <a:rPr lang="nb-NO" dirty="0" err="1"/>
              <a:t>Expected</a:t>
            </a:r>
            <a:r>
              <a:rPr lang="nb-NO" dirty="0"/>
              <a:t> </a:t>
            </a:r>
            <a:r>
              <a:rPr lang="nb-NO" dirty="0" err="1"/>
              <a:t>Fewer</a:t>
            </a:r>
            <a:r>
              <a:rPr lang="nb-NO" dirty="0"/>
              <a:t> logs for manual </a:t>
            </a:r>
            <a:r>
              <a:rPr lang="nb-NO" dirty="0" err="1"/>
              <a:t>investigation</a:t>
            </a:r>
            <a:r>
              <a:rPr lang="nb-NO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794382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C8821-48E0-4FAF-A1D2-E5FAD81B0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2506B-6106-4C58-B9B4-1D88D9DAF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study in Norway, provides showed that idea can </a:t>
            </a:r>
            <a:r>
              <a:rPr lang="en-US" dirty="0" err="1"/>
              <a:t>fial</a:t>
            </a:r>
            <a:r>
              <a:rPr lang="en-US" dirty="0"/>
              <a:t> [</a:t>
            </a:r>
            <a:r>
              <a:rPr lang="en-US" dirty="0" err="1"/>
              <a:t>Rostad</a:t>
            </a:r>
            <a:r>
              <a:rPr lang="en-US" dirty="0"/>
              <a:t> and Nytro 2006]:</a:t>
            </a:r>
          </a:p>
          <a:p>
            <a:r>
              <a:rPr lang="en-US" dirty="0"/>
              <a:t> In one month, 50% of approximately 100,000 patients’ records were accessed via break-the glass </a:t>
            </a:r>
          </a:p>
          <a:p>
            <a:r>
              <a:rPr lang="en-US" dirty="0"/>
              <a:t>By 45% of approximately 12,000 users, </a:t>
            </a:r>
          </a:p>
          <a:p>
            <a:r>
              <a:rPr lang="en-US" dirty="0"/>
              <a:t>leading to over 290,000 incidents, </a:t>
            </a:r>
          </a:p>
          <a:p>
            <a:r>
              <a:rPr lang="en-US" dirty="0"/>
              <a:t>which corresponded to around 17% of all accesses.</a:t>
            </a:r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731308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5EB2E-3DAA-4BD9-AB34-45F6B39DF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628" y="205979"/>
            <a:ext cx="7407404" cy="2122283"/>
          </a:xfrm>
        </p:spPr>
        <p:txBody>
          <a:bodyPr>
            <a:normAutofit fontScale="9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nb-NO" b="0" dirty="0"/>
              <a:t>How </a:t>
            </a:r>
            <a:r>
              <a:rPr lang="nb-NO" b="0" dirty="0" err="1"/>
              <a:t>possible</a:t>
            </a:r>
            <a:r>
              <a:rPr lang="nb-NO" b="0" dirty="0"/>
              <a:t> </a:t>
            </a:r>
            <a:r>
              <a:rPr lang="nb-NO" b="0" dirty="0" err="1"/>
              <a:t>can</a:t>
            </a:r>
            <a:r>
              <a:rPr lang="nb-NO" b="0" dirty="0"/>
              <a:t> </a:t>
            </a:r>
            <a:r>
              <a:rPr lang="en-US" b="0" dirty="0"/>
              <a:t>290,000 </a:t>
            </a:r>
            <a:r>
              <a:rPr lang="nb-NO" b="0" dirty="0"/>
              <a:t>records be </a:t>
            </a:r>
            <a:r>
              <a:rPr lang="nb-NO" b="0" dirty="0" err="1"/>
              <a:t>manually</a:t>
            </a:r>
            <a:r>
              <a:rPr lang="nb-NO" b="0" dirty="0"/>
              <a:t> </a:t>
            </a:r>
            <a:r>
              <a:rPr lang="nb-NO" b="0" dirty="0" err="1"/>
              <a:t>reviewed</a:t>
            </a:r>
            <a:r>
              <a:rPr lang="nb-NO" b="0" dirty="0"/>
              <a:t>?</a:t>
            </a:r>
            <a:br>
              <a:rPr lang="nb-NO" b="0" dirty="0"/>
            </a:br>
            <a:br>
              <a:rPr lang="nb-NO" b="0" dirty="0"/>
            </a:br>
            <a:br>
              <a:rPr lang="nb-NO" b="0" dirty="0"/>
            </a:br>
            <a:endParaRPr lang="nb-NO" b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06A568-DDC8-48AB-B54D-6324C50BC751}"/>
              </a:ext>
            </a:extLst>
          </p:cNvPr>
          <p:cNvSpPr txBox="1"/>
          <p:nvPr/>
        </p:nvSpPr>
        <p:spPr>
          <a:xfrm>
            <a:off x="1540649" y="1962648"/>
            <a:ext cx="566337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dirty="0"/>
              <a:t>This  caseload is greater than any EMR administrator or healthcare privacy official can handle</a:t>
            </a:r>
            <a:endParaRPr lang="nb-NO" sz="3200" dirty="0"/>
          </a:p>
        </p:txBody>
      </p:sp>
    </p:spTree>
    <p:extLst>
      <p:ext uri="{BB962C8B-B14F-4D97-AF65-F5344CB8AC3E}">
        <p14:creationId xmlns:p14="http://schemas.microsoft.com/office/powerpoint/2010/main" val="1635419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0B211-C99D-4A3D-8B6B-CA52F4BB6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3387B-C42C-4124-A52E-ED55CB138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NimbusRomNo9L-Regu"/>
              </a:rPr>
              <a:t>To this end, various efforts are being adopted to minimize</a:t>
            </a:r>
          </a:p>
          <a:p>
            <a:pPr algn="l"/>
            <a:r>
              <a:rPr lang="en-US" sz="1800" b="0" i="0" u="none" strike="noStrike" baseline="0" dirty="0">
                <a:latin typeface="NimbusRomNo9L-Regu"/>
              </a:rPr>
              <a:t>the data breaches in healthcare which includes a comprehensive</a:t>
            </a:r>
          </a:p>
          <a:p>
            <a:pPr algn="l"/>
            <a:r>
              <a:rPr lang="en-US" sz="1800" b="0" i="0" u="none" strike="noStrike" baseline="0" dirty="0">
                <a:latin typeface="NimbusRomNo9L-Regu"/>
              </a:rPr>
              <a:t>approach involving modeling and analyzing healthcare</a:t>
            </a:r>
          </a:p>
          <a:p>
            <a:pPr algn="l"/>
            <a:r>
              <a:rPr lang="en-US" sz="1800" b="0" i="0" u="none" strike="noStrike" baseline="0" dirty="0">
                <a:latin typeface="NimbusRomNo9L-Regu"/>
              </a:rPr>
              <a:t>security practice in the context of big data [10].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2523609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F146E-B269-4E99-A5C0-BB102DCD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628" y="205979"/>
            <a:ext cx="7407404" cy="85725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nb-NO" sz="2500"/>
              <a:t>How </a:t>
            </a:r>
            <a:r>
              <a:rPr lang="nb-NO" sz="2500" err="1"/>
              <a:t>can</a:t>
            </a:r>
            <a:r>
              <a:rPr lang="nb-NO" sz="2500"/>
              <a:t> </a:t>
            </a:r>
            <a:r>
              <a:rPr lang="nb-NO" sz="2500" err="1"/>
              <a:t>security</a:t>
            </a:r>
            <a:r>
              <a:rPr lang="nb-NO" sz="2500"/>
              <a:t> </a:t>
            </a:r>
            <a:r>
              <a:rPr lang="nb-NO" sz="2500" err="1"/>
              <a:t>practice</a:t>
            </a:r>
            <a:r>
              <a:rPr lang="nb-NO" sz="2500"/>
              <a:t> be </a:t>
            </a:r>
            <a:r>
              <a:rPr lang="nb-NO" sz="2500" err="1"/>
              <a:t>analyzed</a:t>
            </a:r>
            <a:r>
              <a:rPr lang="nb-NO" sz="2500"/>
              <a:t> in </a:t>
            </a:r>
            <a:r>
              <a:rPr lang="nb-NO" sz="2500" err="1"/>
              <a:t>the</a:t>
            </a:r>
            <a:r>
              <a:rPr lang="nb-NO" sz="2500"/>
              <a:t> </a:t>
            </a:r>
            <a:r>
              <a:rPr lang="nb-NO" sz="2500" err="1"/>
              <a:t>context</a:t>
            </a:r>
            <a:r>
              <a:rPr lang="nb-NO" sz="2500"/>
              <a:t> </a:t>
            </a:r>
            <a:r>
              <a:rPr lang="nb-NO" sz="2500" err="1"/>
              <a:t>of</a:t>
            </a:r>
            <a:r>
              <a:rPr lang="nb-NO" sz="2500"/>
              <a:t> </a:t>
            </a:r>
            <a:r>
              <a:rPr lang="nb-NO" sz="2500" err="1"/>
              <a:t>big</a:t>
            </a:r>
            <a:r>
              <a:rPr lang="nb-NO" sz="2500"/>
              <a:t> data?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F8B092-DA90-4874-AFF9-43BE1598D65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279" y="1200150"/>
            <a:ext cx="6797310" cy="373737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971270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E8A01-43B3-4861-BBFA-9169D3260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628" y="205978"/>
            <a:ext cx="7407404" cy="3435437"/>
          </a:xfrm>
        </p:spPr>
        <p:txBody>
          <a:bodyPr/>
          <a:lstStyle/>
          <a:p>
            <a:r>
              <a:rPr lang="nb-NO" dirty="0" err="1"/>
              <a:t>Simulation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42821249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0686D6C-FEC4-4F74-9E65-F533605B18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3023146" y="50800"/>
            <a:ext cx="3743821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982485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F5C68E-45BF-4FD0-9A1E-3D561566D0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706" y="50800"/>
            <a:ext cx="4912701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20022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C8462-49F7-48CA-88AC-FDCE42240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98" y="1743320"/>
            <a:ext cx="2913546" cy="3394472"/>
          </a:xfrm>
        </p:spPr>
        <p:txBody>
          <a:bodyPr>
            <a:normAutofit fontScale="92500"/>
          </a:bodyPr>
          <a:lstStyle/>
          <a:p>
            <a:r>
              <a:rPr lang="nb-NO" dirty="0"/>
              <a:t>Security </a:t>
            </a:r>
            <a:r>
              <a:rPr lang="nb-NO" dirty="0" err="1"/>
              <a:t>Practices</a:t>
            </a:r>
            <a:r>
              <a:rPr lang="nb-NO" dirty="0"/>
              <a:t> </a:t>
            </a:r>
            <a:r>
              <a:rPr lang="nb-NO" dirty="0" err="1"/>
              <a:t>includes</a:t>
            </a:r>
            <a:r>
              <a:rPr lang="nb-NO" dirty="0"/>
              <a:t> </a:t>
            </a:r>
            <a:r>
              <a:rPr lang="nb-NO" dirty="0" err="1"/>
              <a:t>security</a:t>
            </a:r>
            <a:r>
              <a:rPr lang="nb-NO" dirty="0"/>
              <a:t> </a:t>
            </a:r>
            <a:r>
              <a:rPr lang="nb-NO" dirty="0" err="1"/>
              <a:t>measures</a:t>
            </a:r>
            <a:r>
              <a:rPr lang="nb-NO" dirty="0"/>
              <a:t> </a:t>
            </a:r>
            <a:r>
              <a:rPr lang="nb-NO" dirty="0" err="1"/>
              <a:t>being</a:t>
            </a:r>
            <a:r>
              <a:rPr lang="nb-NO" dirty="0"/>
              <a:t> </a:t>
            </a:r>
            <a:r>
              <a:rPr lang="nb-NO" dirty="0" err="1"/>
              <a:t>adopted</a:t>
            </a:r>
            <a:r>
              <a:rPr lang="nb-NO" dirty="0"/>
              <a:t> by </a:t>
            </a:r>
            <a:r>
              <a:rPr lang="nb-NO" dirty="0" err="1"/>
              <a:t>healthcare</a:t>
            </a:r>
            <a:r>
              <a:rPr lang="nb-NO" dirty="0"/>
              <a:t> staff  in </a:t>
            </a:r>
            <a:r>
              <a:rPr lang="nb-NO" dirty="0" err="1"/>
              <a:t>their</a:t>
            </a:r>
            <a:r>
              <a:rPr lang="nb-NO" dirty="0"/>
              <a:t> IS </a:t>
            </a:r>
            <a:r>
              <a:rPr lang="nb-NO" dirty="0" err="1"/>
              <a:t>usage</a:t>
            </a:r>
            <a:r>
              <a:rPr lang="nb-NO" dirty="0"/>
              <a:t> in order to </a:t>
            </a:r>
            <a:r>
              <a:rPr lang="nb-NO" dirty="0" err="1"/>
              <a:t>prevent</a:t>
            </a:r>
            <a:r>
              <a:rPr lang="nb-NO" dirty="0"/>
              <a:t> </a:t>
            </a:r>
            <a:r>
              <a:rPr lang="nb-NO" dirty="0" err="1"/>
              <a:t>compromising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CIA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resources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D789F3E-7028-4419-8760-1AA0AD76A779}"/>
              </a:ext>
            </a:extLst>
          </p:cNvPr>
          <p:cNvSpPr txBox="1">
            <a:spLocks/>
          </p:cNvSpPr>
          <p:nvPr/>
        </p:nvSpPr>
        <p:spPr>
          <a:xfrm>
            <a:off x="3443344" y="1709550"/>
            <a:ext cx="3935897" cy="33944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1" u="sng" dirty="0"/>
              <a:t>Security </a:t>
            </a:r>
            <a:r>
              <a:rPr lang="nb-NO" b="1" u="sng" dirty="0" err="1"/>
              <a:t>practices</a:t>
            </a:r>
            <a:r>
              <a:rPr lang="nb-NO" sz="1800" u="sng" dirty="0"/>
              <a:t>:</a:t>
            </a:r>
          </a:p>
          <a:p>
            <a:r>
              <a:rPr lang="en-US" dirty="0"/>
              <a:t>internet use, </a:t>
            </a:r>
          </a:p>
          <a:p>
            <a:r>
              <a:rPr lang="en-US" dirty="0"/>
              <a:t>email use, </a:t>
            </a:r>
          </a:p>
          <a:p>
            <a:r>
              <a:rPr lang="en-US" dirty="0"/>
              <a:t>social media use,</a:t>
            </a:r>
          </a:p>
          <a:p>
            <a:r>
              <a:rPr lang="en-US" dirty="0"/>
              <a:t> password management,</a:t>
            </a:r>
          </a:p>
          <a:p>
            <a:r>
              <a:rPr lang="en-US" dirty="0"/>
              <a:t> incident reporting,</a:t>
            </a:r>
          </a:p>
          <a:p>
            <a:r>
              <a:rPr lang="en-US" dirty="0"/>
              <a:t> information handling </a:t>
            </a:r>
          </a:p>
          <a:p>
            <a:r>
              <a:rPr lang="en-US" dirty="0"/>
              <a:t>mobile computing</a:t>
            </a:r>
          </a:p>
          <a:p>
            <a:r>
              <a:rPr lang="en-US" sz="1800" dirty="0"/>
              <a:t>Etc.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8FEC5B-5E53-466E-919E-D773CD8B94C5}"/>
              </a:ext>
            </a:extLst>
          </p:cNvPr>
          <p:cNvSpPr/>
          <p:nvPr/>
        </p:nvSpPr>
        <p:spPr>
          <a:xfrm>
            <a:off x="4572000" y="1470741"/>
            <a:ext cx="26341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ea typeface="MS Mincho" panose="02020609040205080304" pitchFamily="49" charset="-128"/>
              </a:rPr>
              <a:t>McCormac</a:t>
            </a:r>
            <a:r>
              <a:rPr lang="en-US" dirty="0">
                <a:latin typeface="Times New Roman" panose="02020603050405020304" pitchFamily="18" charset="0"/>
                <a:ea typeface="MS Mincho" panose="02020609040205080304" pitchFamily="49" charset="-128"/>
              </a:rPr>
              <a:t>, A., et al. 2017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0EE393D-AC61-4ED8-9BA0-A37A9F476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90" y="1062264"/>
            <a:ext cx="7407404" cy="857250"/>
          </a:xfrm>
        </p:spPr>
        <p:txBody>
          <a:bodyPr/>
          <a:lstStyle/>
          <a:p>
            <a:r>
              <a:rPr lang="nb-NO" dirty="0"/>
              <a:t>Security </a:t>
            </a:r>
            <a:r>
              <a:rPr lang="nb-NO" dirty="0" err="1"/>
              <a:t>Practices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34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B567AF-C8CF-484C-915F-394EBDB6DD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96" r="10952" b="-2"/>
          <a:stretch/>
        </p:blipFill>
        <p:spPr>
          <a:xfrm>
            <a:off x="961290" y="954860"/>
            <a:ext cx="3057486" cy="1487418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F36432AC-362C-406B-933A-1A5884C117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3" r="7393" b="1"/>
          <a:stretch/>
        </p:blipFill>
        <p:spPr>
          <a:xfrm>
            <a:off x="4255278" y="355363"/>
            <a:ext cx="4265636" cy="369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9092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D17928-37B6-493E-A3B9-245599BBB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9721" y="50800"/>
            <a:ext cx="2510670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220567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9E217D-81A1-4D4A-A153-5D96D1AE6F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8" b="3"/>
          <a:stretch/>
        </p:blipFill>
        <p:spPr>
          <a:xfrm>
            <a:off x="2930664" y="50800"/>
            <a:ext cx="3928784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454404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CFFF19A-2A38-45A3-86EE-925D4C3342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82" b="3"/>
          <a:stretch/>
        </p:blipFill>
        <p:spPr>
          <a:xfrm>
            <a:off x="2930674" y="50800"/>
            <a:ext cx="3928764" cy="4714875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3848217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88494A7-E3ED-414E-9A0A-71677D3884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7"/>
          <a:stretch/>
        </p:blipFill>
        <p:spPr>
          <a:xfrm>
            <a:off x="841572" y="50800"/>
            <a:ext cx="8205323" cy="51063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375940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777FC7B-D9D9-4FEA-B9EA-6C146EC469CF}"/>
              </a:ext>
            </a:extLst>
          </p:cNvPr>
          <p:cNvSpPr txBox="1">
            <a:spLocks/>
          </p:cNvSpPr>
          <p:nvPr/>
        </p:nvSpPr>
        <p:spPr>
          <a:xfrm>
            <a:off x="1114753" y="2008061"/>
            <a:ext cx="7772400" cy="67582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600"/>
              </a:spcAft>
            </a:pPr>
            <a:r>
              <a:rPr lang="en-US"/>
              <a:t>Normal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D1C77D-F8F8-415A-89E1-23CDB217D34D}"/>
              </a:ext>
            </a:extLst>
          </p:cNvPr>
          <p:cNvSpPr txBox="1"/>
          <p:nvPr/>
        </p:nvSpPr>
        <p:spPr>
          <a:xfrm>
            <a:off x="1114753" y="2733866"/>
            <a:ext cx="7772400" cy="1314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spcBef>
                <a:spcPct val="20000"/>
              </a:spcBef>
              <a:spcAft>
                <a:spcPts val="600"/>
              </a:spcAft>
            </a:pPr>
            <a:r>
              <a:rPr lang="en-US" sz="24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rPr>
              <a:t>T</a:t>
            </a:r>
            <a:r>
              <a:rPr lang="en-US" sz="2400" b="0" i="0" baseline="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rPr>
              <a:t>he normal data are all the instances in which all access logs are in line with the roles and flows.</a:t>
            </a:r>
            <a:endParaRPr lang="en-US" sz="2400">
              <a:solidFill>
                <a:schemeClr val="tx1">
                  <a:tint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75316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E514-8842-4437-AD0D-D1B092ACB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628" y="205979"/>
            <a:ext cx="7407404" cy="857250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nb-NO" dirty="0"/>
              <a:t>Abnormal data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E30D350-8880-4886-A52C-7D41A344D987}"/>
              </a:ext>
            </a:extLst>
          </p:cNvPr>
          <p:cNvSpPr txBox="1">
            <a:spLocks/>
          </p:cNvSpPr>
          <p:nvPr/>
        </p:nvSpPr>
        <p:spPr>
          <a:xfrm>
            <a:off x="1194628" y="1200151"/>
            <a:ext cx="7407404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Font typeface="Arial"/>
              <a:buNone/>
            </a:pPr>
            <a:r>
              <a:rPr lang="en-US" sz="1900" dirty="0"/>
              <a:t>All the instances had at least one fraudulent log access in a single day:</a:t>
            </a:r>
            <a:endParaRPr lang="nb-NO" sz="1900" dirty="0"/>
          </a:p>
          <a:p>
            <a:pPr>
              <a:lnSpc>
                <a:spcPct val="90000"/>
              </a:lnSpc>
            </a:pPr>
            <a:r>
              <a:rPr lang="en-US" sz="1900" dirty="0"/>
              <a:t>Attackers are assumed to have compromised some users credential and use it to access patients records (e.g. identity theft).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 The attacker will access more data than legitimate users 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 Sometimes not follow the flows.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Accessing patients outside their sift, using different browser, </a:t>
            </a:r>
          </a:p>
          <a:p>
            <a:pPr marL="0" indent="0">
              <a:lnSpc>
                <a:spcPct val="90000"/>
              </a:lnSpc>
              <a:buFont typeface="Arial"/>
              <a:buNone/>
            </a:pPr>
            <a:r>
              <a:rPr lang="en-US" sz="1900" dirty="0"/>
              <a:t>accessing modules outside their roles </a:t>
            </a:r>
            <a:endParaRPr lang="nb-NO" sz="1900" dirty="0"/>
          </a:p>
        </p:txBody>
      </p:sp>
    </p:spTree>
    <p:extLst>
      <p:ext uri="{BB962C8B-B14F-4D97-AF65-F5344CB8AC3E}">
        <p14:creationId xmlns:p14="http://schemas.microsoft.com/office/powerpoint/2010/main" val="39195173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3C1609-E54E-4843-B1F0-91323F8687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230" y="50800"/>
            <a:ext cx="7253653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343443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65447-ADC6-406E-ADD8-E34AEEB47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04" y="1543001"/>
            <a:ext cx="7407404" cy="857250"/>
          </a:xfrm>
        </p:spPr>
        <p:txBody>
          <a:bodyPr/>
          <a:lstStyle/>
          <a:p>
            <a:r>
              <a:rPr lang="nb-NO" dirty="0"/>
              <a:t>Reference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02FD154-7291-4EFF-AC13-9EC69E189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73" y="2494108"/>
            <a:ext cx="7763435" cy="329922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800" dirty="0"/>
              <a:t>Foroughi, F. and P. </a:t>
            </a:r>
            <a:r>
              <a:rPr lang="en-US" sz="800" dirty="0" err="1"/>
              <a:t>Luksch</a:t>
            </a:r>
            <a:r>
              <a:rPr lang="en-US" sz="800" dirty="0"/>
              <a:t>. Observation Measures to Profile User Security </a:t>
            </a:r>
            <a:r>
              <a:rPr lang="en-US" sz="800" dirty="0" err="1"/>
              <a:t>Behaviour</a:t>
            </a:r>
            <a:r>
              <a:rPr lang="en-US" sz="800" dirty="0"/>
              <a:t>. in 2018 International Conference on Cyber Security and Protection of Digital Services (Cyber Security). 2018.</a:t>
            </a:r>
          </a:p>
          <a:p>
            <a:pPr lvl="0">
              <a:buFont typeface="+mj-lt"/>
              <a:buAutoNum type="arabicPeriod"/>
            </a:pPr>
            <a:r>
              <a:rPr lang="en-US" sz="800" dirty="0"/>
              <a:t>ISO, ISO 27799:2016(</a:t>
            </a:r>
            <a:r>
              <a:rPr lang="en-US" sz="800" dirty="0" err="1"/>
              <a:t>en</a:t>
            </a:r>
            <a:r>
              <a:rPr lang="en-US" sz="800" dirty="0"/>
              <a:t>), Health informatics Information security management in health using ISO/IEC 27002. 2016.</a:t>
            </a:r>
          </a:p>
          <a:p>
            <a:pPr lvl="0">
              <a:buFont typeface="+mj-lt"/>
              <a:buAutoNum type="arabicPeriod"/>
            </a:pPr>
            <a:r>
              <a:rPr lang="fr-FR" sz="800" dirty="0"/>
              <a:t>Nurse, J.R.C., et al. </a:t>
            </a:r>
            <a:r>
              <a:rPr lang="en-US" sz="800" dirty="0"/>
              <a:t>Understanding Insider Threat: A Framework for </a:t>
            </a:r>
            <a:r>
              <a:rPr lang="en-US" sz="800" dirty="0" err="1"/>
              <a:t>Characterising</a:t>
            </a:r>
            <a:r>
              <a:rPr lang="en-US" sz="800" dirty="0"/>
              <a:t> </a:t>
            </a:r>
            <a:r>
              <a:rPr lang="en-US" sz="800" dirty="0" err="1"/>
              <a:t>Attacks.IEEE</a:t>
            </a:r>
            <a:r>
              <a:rPr lang="en-US" sz="800" dirty="0"/>
              <a:t> Security and Privacy Workshops. 2014.</a:t>
            </a:r>
          </a:p>
          <a:p>
            <a:pPr lvl="0">
              <a:buFont typeface="+mj-lt"/>
              <a:buAutoNum type="arabicPeriod"/>
            </a:pPr>
            <a:r>
              <a:rPr lang="en-US" sz="800" dirty="0"/>
              <a:t>Boddy, A., et al. A Study into Detecting Anomalous </a:t>
            </a:r>
            <a:r>
              <a:rPr lang="en-US" sz="800" dirty="0" err="1"/>
              <a:t>Behaviours</a:t>
            </a:r>
            <a:r>
              <a:rPr lang="en-US" sz="800" dirty="0"/>
              <a:t> within HealthCare Infrastructures. in 2016 9th International Conference on Developments in </a:t>
            </a:r>
            <a:r>
              <a:rPr lang="en-US" sz="800" dirty="0" err="1"/>
              <a:t>eSystems</a:t>
            </a:r>
            <a:r>
              <a:rPr lang="en-US" sz="800" dirty="0"/>
              <a:t> Engineering. 2016.</a:t>
            </a:r>
          </a:p>
          <a:p>
            <a:pPr lvl="0">
              <a:buFont typeface="+mj-lt"/>
              <a:buAutoNum type="arabicPeriod"/>
            </a:pPr>
            <a:r>
              <a:rPr lang="en-US" sz="800" dirty="0"/>
              <a:t>Walker-Roberts, S., M. </a:t>
            </a:r>
            <a:r>
              <a:rPr lang="en-US" sz="800" dirty="0" err="1"/>
              <a:t>Hammoudeh</a:t>
            </a:r>
            <a:r>
              <a:rPr lang="en-US" sz="800" dirty="0"/>
              <a:t>, and A. </a:t>
            </a:r>
            <a:r>
              <a:rPr lang="en-US" sz="800" dirty="0" err="1"/>
              <a:t>Dehghantanha</a:t>
            </a:r>
            <a:r>
              <a:rPr lang="en-US" sz="800" dirty="0"/>
              <a:t>, A Systematic Review of the Availability and Efficacy of Countermeasures to Internal Threats in Healthcare Critical Infrastructure. IEEE Access, 2018. 6: p. 25167-25177.</a:t>
            </a:r>
          </a:p>
          <a:p>
            <a:pPr lvl="0">
              <a:buFont typeface="+mj-lt"/>
              <a:buAutoNum type="arabicPeriod"/>
            </a:pPr>
            <a:r>
              <a:rPr lang="en-US" sz="700" dirty="0"/>
              <a:t>e-</a:t>
            </a:r>
            <a:r>
              <a:rPr lang="en-US" sz="700" dirty="0" err="1"/>
              <a:t>helse</a:t>
            </a:r>
            <a:r>
              <a:rPr lang="en-US" sz="700" dirty="0"/>
              <a:t>, </a:t>
            </a:r>
            <a:r>
              <a:rPr lang="en-US" sz="700" dirty="0" err="1"/>
              <a:t>D.f.</a:t>
            </a:r>
            <a:r>
              <a:rPr lang="en-US" sz="700" dirty="0"/>
              <a:t> Implementation of GDPR in health care sector in Norway. 2019; Available from: https://ehelse.no/personvern-og-informasjonssikkerhet/eus-personvernforordning/implementation-of-gdpr-in-health-care-sector-in-norway.</a:t>
            </a:r>
          </a:p>
          <a:p>
            <a:pPr lvl="0">
              <a:buFont typeface="+mj-lt"/>
              <a:buAutoNum type="arabicPeriod"/>
            </a:pPr>
            <a:r>
              <a:rPr lang="nb-NO" sz="700" dirty="0"/>
              <a:t>LOVDATA, Lov om behandling av helseopplysninger ved ytelse av helsehjelp (pasientjournalloven) - Kapittel 3. Taushetsplikt, innsynsrett og rett til å motsette seg behandling av helseopplysninger. </a:t>
            </a:r>
            <a:r>
              <a:rPr lang="en-US" sz="700" dirty="0"/>
              <a:t>2019.</a:t>
            </a:r>
          </a:p>
          <a:p>
            <a:pPr lvl="0">
              <a:buFont typeface="+mj-lt"/>
              <a:buAutoNum type="arabicPeriod"/>
            </a:pPr>
            <a:r>
              <a:rPr lang="en-US" sz="700" dirty="0" err="1"/>
              <a:t>omsorgsdepartementet</a:t>
            </a:r>
            <a:r>
              <a:rPr lang="en-US" sz="700" dirty="0"/>
              <a:t>, H.-o., Act of 18 May 2001 No. 24 on Personal Health Data Filing Systems and the Processing of Personal Health Data (Personal Health Data Filing System Act), in 042041-990016. 2006, regjeringen.no.</a:t>
            </a:r>
          </a:p>
          <a:p>
            <a:pPr lvl="0">
              <a:buFont typeface="+mj-lt"/>
              <a:buAutoNum type="arabicPeriod"/>
            </a:pPr>
            <a:r>
              <a:rPr lang="en-US" sz="700" dirty="0"/>
              <a:t>Supervision, </a:t>
            </a:r>
            <a:r>
              <a:rPr lang="en-US" sz="700" dirty="0" err="1"/>
              <a:t>N.B.o.H</a:t>
            </a:r>
            <a:r>
              <a:rPr lang="en-US" sz="700" dirty="0"/>
              <a:t>., The Act of 2 July 1999 No. 63 relating to Patients’ Rights (the Patients’ Rights Act) in 63. 1999.</a:t>
            </a:r>
          </a:p>
          <a:p>
            <a:pPr lvl="0">
              <a:buFont typeface="+mj-lt"/>
              <a:buAutoNum type="arabicPeriod"/>
            </a:pPr>
            <a:r>
              <a:rPr lang="en-US" sz="700" dirty="0"/>
              <a:t>Neuhaus, C., A. </a:t>
            </a:r>
            <a:r>
              <a:rPr lang="en-US" sz="700" dirty="0" err="1"/>
              <a:t>Polze</a:t>
            </a:r>
            <a:r>
              <a:rPr lang="en-US" sz="700" dirty="0"/>
              <a:t>, and M. M R </a:t>
            </a:r>
            <a:r>
              <a:rPr lang="en-US" sz="700" dirty="0" err="1"/>
              <a:t>Chowdhuryy</a:t>
            </a:r>
            <a:r>
              <a:rPr lang="en-US" sz="700" dirty="0"/>
              <a:t>, Survey on Healthcare IT Systems: Standards, Regulations and Security. 2011.</a:t>
            </a:r>
          </a:p>
          <a:p>
            <a:pPr lvl="0">
              <a:buFont typeface="+mj-lt"/>
              <a:buAutoNum type="arabicPeriod"/>
            </a:pPr>
            <a:r>
              <a:rPr lang="en-US" sz="700" dirty="0" err="1"/>
              <a:t>GDPR.Report</a:t>
            </a:r>
            <a:r>
              <a:rPr lang="en-US" sz="700" dirty="0"/>
              <a:t>, Businesses at risk due to unidentified network traffic according to global survey - </a:t>
            </a:r>
            <a:r>
              <a:rPr lang="en-US" sz="700" dirty="0" err="1"/>
              <a:t>GDPR.Report</a:t>
            </a:r>
            <a:r>
              <a:rPr lang="en-US" sz="700" dirty="0"/>
              <a:t>. 2018.</a:t>
            </a:r>
          </a:p>
          <a:p>
            <a:pPr lvl="0">
              <a:buFont typeface="+mj-lt"/>
              <a:buAutoNum type="arabicPeriod"/>
            </a:pPr>
            <a:r>
              <a:rPr lang="en-US" sz="800" dirty="0" err="1"/>
              <a:t>Hipaa</a:t>
            </a:r>
            <a:r>
              <a:rPr lang="en-US" sz="800" dirty="0"/>
              <a:t> Journal, Healthcare Data Breach Statistics. 2019.</a:t>
            </a:r>
          </a:p>
          <a:p>
            <a:pPr lvl="0">
              <a:buFont typeface="+mj-lt"/>
              <a:buAutoNum type="arabicPeriod"/>
            </a:pPr>
            <a:r>
              <a:rPr lang="en-US" sz="800" dirty="0"/>
              <a:t>Norwegian Centre for E-health Research. Diabetesdagboka.no. 2018; Available from: http://www.diabetesdagboka.no/en/.</a:t>
            </a:r>
          </a:p>
          <a:p>
            <a:pPr lvl="0">
              <a:buFont typeface="+mj-lt"/>
              <a:buAutoNum type="arabicPeriod"/>
            </a:pPr>
            <a:r>
              <a:rPr lang="en-US" sz="800" dirty="0"/>
              <a:t>EUR-Lex, The European Parliament and the Council of the European Union, Regulation (EU) 2016/679, EU, Editor. 2016.</a:t>
            </a:r>
          </a:p>
          <a:p>
            <a:pPr lvl="0">
              <a:buFont typeface="+mj-lt"/>
              <a:buAutoNum type="arabicPeriod"/>
            </a:pPr>
            <a:r>
              <a:rPr lang="en-US" sz="800" dirty="0"/>
              <a:t>Pedersen, S. and G. </a:t>
            </a:r>
            <a:r>
              <a:rPr lang="en-US" sz="800" dirty="0" err="1"/>
              <a:t>Hartvigsen</a:t>
            </a:r>
            <a:r>
              <a:rPr lang="en-US" sz="800" dirty="0"/>
              <a:t>, Lessons learned from 25 years with telemedicine in Northern Norway. 2015</a:t>
            </a:r>
          </a:p>
          <a:p>
            <a:pPr lvl="0">
              <a:buFont typeface="+mj-lt"/>
              <a:buAutoNum type="arabicPeriod"/>
            </a:pPr>
            <a:endParaRPr lang="en-US" sz="800" dirty="0"/>
          </a:p>
          <a:p>
            <a:pPr lvl="0">
              <a:buFont typeface="+mj-lt"/>
              <a:buAutoNum type="arabicPeriod"/>
            </a:pPr>
            <a:endParaRPr lang="en-US" sz="7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2838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AC6A10E-0655-4310-9A3B-C4D879A77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4" y="0"/>
            <a:ext cx="9016409" cy="5143500"/>
          </a:xfrm>
          <a:prstGeom prst="rect">
            <a:avLst/>
          </a:prstGeom>
        </p:spPr>
      </p:pic>
      <p:sp>
        <p:nvSpPr>
          <p:cNvPr id="53251" name="Text Box 5"/>
          <p:cNvSpPr txBox="1">
            <a:spLocks noChangeArrowheads="1"/>
          </p:cNvSpPr>
          <p:nvPr/>
        </p:nvSpPr>
        <p:spPr bwMode="auto">
          <a:xfrm>
            <a:off x="1261533" y="2999477"/>
            <a:ext cx="6722100" cy="20774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defTabSz="342900" eaLnBrk="1" hangingPunct="1">
              <a:spcBef>
                <a:spcPct val="50000"/>
              </a:spcBef>
              <a:defRPr/>
            </a:pPr>
            <a:r>
              <a:rPr lang="nb-NO" sz="3600" b="1" dirty="0">
                <a:ln w="12700">
                  <a:solidFill>
                    <a:srgbClr val="15718F">
                      <a:lumMod val="50000"/>
                    </a:srgbClr>
                  </a:solidFill>
                  <a:prstDash val="solid"/>
                </a:ln>
                <a:pattFill prst="narHorz">
                  <a:fgClr>
                    <a:srgbClr val="15718F"/>
                  </a:fgClr>
                  <a:bgClr>
                    <a:srgbClr val="15718F">
                      <a:lumMod val="40000"/>
                      <a:lumOff val="60000"/>
                    </a:srgbClr>
                  </a:bgClr>
                </a:pattFill>
                <a:effectLst>
                  <a:innerShdw blurRad="177800">
                    <a:srgbClr val="15718F">
                      <a:lumMod val="50000"/>
                    </a:srgbClr>
                  </a:innerShdw>
                </a:effectLst>
                <a:latin typeface="Calibri"/>
                <a:ea typeface="+mn-ea"/>
                <a:cs typeface="+mn-cs"/>
              </a:rPr>
              <a:t>PROSPER K. YENG</a:t>
            </a:r>
          </a:p>
          <a:p>
            <a:pPr algn="ctr" defTabSz="342900" eaLnBrk="1" hangingPunct="1">
              <a:spcBef>
                <a:spcPct val="50000"/>
              </a:spcBef>
              <a:defRPr/>
            </a:pPr>
            <a:r>
              <a:rPr lang="nb-NO" sz="2100" b="1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PhD</a:t>
            </a:r>
            <a:r>
              <a:rPr lang="nb-NO" sz="21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nb-NO" sz="2100" b="1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Candidate</a:t>
            </a:r>
            <a:endParaRPr lang="nb-NO" sz="2100" b="1" dirty="0">
              <a:solidFill>
                <a:prstClr val="whit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342900" eaLnBrk="1" hangingPunct="1">
              <a:spcBef>
                <a:spcPct val="50000"/>
              </a:spcBef>
              <a:defRPr/>
            </a:pPr>
            <a:r>
              <a:rPr lang="nb-NO" sz="21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Norwegian </a:t>
            </a:r>
            <a:r>
              <a:rPr lang="nb-NO" sz="2100" b="1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University</a:t>
            </a:r>
            <a:r>
              <a:rPr lang="nb-NO" sz="21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nb-NO" sz="2100" b="1" dirty="0" err="1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nb-NO" sz="2100" b="1" dirty="0">
                <a:solidFill>
                  <a:prstClr val="whit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Science and Technology</a:t>
            </a:r>
          </a:p>
          <a:p>
            <a:pPr algn="ctr" defTabSz="342900" eaLnBrk="1" hangingPunct="1">
              <a:spcBef>
                <a:spcPct val="50000"/>
              </a:spcBef>
              <a:defRPr/>
            </a:pPr>
            <a:r>
              <a:rPr lang="nb-NO" sz="2000" b="1" dirty="0">
                <a:ln w="12700">
                  <a:solidFill>
                    <a:srgbClr val="15718F">
                      <a:lumMod val="50000"/>
                    </a:srgbClr>
                  </a:solidFill>
                  <a:prstDash val="solid"/>
                </a:ln>
                <a:pattFill prst="narHorz">
                  <a:fgClr>
                    <a:srgbClr val="15718F"/>
                  </a:fgClr>
                  <a:bgClr>
                    <a:srgbClr val="15718F">
                      <a:lumMod val="40000"/>
                      <a:lumOff val="60000"/>
                    </a:srgbClr>
                  </a:bgClr>
                </a:pattFill>
                <a:effectLst>
                  <a:innerShdw blurRad="177800">
                    <a:srgbClr val="15718F">
                      <a:lumMod val="50000"/>
                    </a:srgbClr>
                  </a:innerShdw>
                </a:effectLst>
                <a:latin typeface="Calibri"/>
                <a:ea typeface="+mn-ea"/>
                <a:cs typeface="+mn-cs"/>
              </a:rPr>
              <a:t>E-mail: Prosper.Yeng@ntnu.no</a:t>
            </a:r>
            <a:endParaRPr lang="en-US" sz="2000" b="1" dirty="0">
              <a:ln w="12700">
                <a:solidFill>
                  <a:srgbClr val="15718F">
                    <a:lumMod val="50000"/>
                  </a:srgbClr>
                </a:solidFill>
                <a:prstDash val="solid"/>
              </a:ln>
              <a:pattFill prst="narHorz">
                <a:fgClr>
                  <a:srgbClr val="15718F"/>
                </a:fgClr>
                <a:bgClr>
                  <a:srgbClr val="15718F">
                    <a:lumMod val="40000"/>
                    <a:lumOff val="60000"/>
                  </a:srgbClr>
                </a:bgClr>
              </a:pattFill>
              <a:effectLst>
                <a:innerShdw blurRad="177800">
                  <a:srgbClr val="15718F">
                    <a:lumMod val="50000"/>
                  </a:srgbClr>
                </a:innerShdw>
              </a:effectLst>
              <a:latin typeface="Calibri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47187" y="1644477"/>
            <a:ext cx="6640087" cy="7155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342900">
              <a:defRPr/>
            </a:pPr>
            <a:r>
              <a:rPr lang="en-US" sz="4050" b="1" dirty="0">
                <a:ln w="12700">
                  <a:solidFill>
                    <a:srgbClr val="15718F">
                      <a:lumMod val="50000"/>
                    </a:srgbClr>
                  </a:solidFill>
                  <a:prstDash val="solid"/>
                </a:ln>
                <a:pattFill prst="narHorz">
                  <a:fgClr>
                    <a:srgbClr val="15718F"/>
                  </a:fgClr>
                  <a:bgClr>
                    <a:srgbClr val="15718F">
                      <a:lumMod val="40000"/>
                      <a:lumOff val="60000"/>
                    </a:srgbClr>
                  </a:bgClr>
                </a:pattFill>
                <a:effectLst>
                  <a:innerShdw blurRad="177800">
                    <a:srgbClr val="15718F">
                      <a:lumMod val="50000"/>
                    </a:srgbClr>
                  </a:innerShdw>
                </a:effectLst>
                <a:latin typeface="Calibri"/>
              </a:rPr>
              <a:t>Thank You For Your Attention!</a:t>
            </a:r>
          </a:p>
        </p:txBody>
      </p:sp>
      <p:sp>
        <p:nvSpPr>
          <p:cNvPr id="3" name="Rectangle 2"/>
          <p:cNvSpPr/>
          <p:nvPr/>
        </p:nvSpPr>
        <p:spPr>
          <a:xfrm>
            <a:off x="3393497" y="2297587"/>
            <a:ext cx="23393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2900">
              <a:defRPr/>
            </a:pPr>
            <a:r>
              <a:rPr lang="en-US" sz="3600" b="1" dirty="0">
                <a:ln w="12700">
                  <a:solidFill>
                    <a:srgbClr val="15718F">
                      <a:lumMod val="50000"/>
                    </a:srgbClr>
                  </a:solidFill>
                  <a:prstDash val="solid"/>
                </a:ln>
                <a:pattFill prst="narHorz">
                  <a:fgClr>
                    <a:srgbClr val="15718F"/>
                  </a:fgClr>
                  <a:bgClr>
                    <a:srgbClr val="15718F">
                      <a:lumMod val="40000"/>
                      <a:lumOff val="60000"/>
                    </a:srgbClr>
                  </a:bgClr>
                </a:pattFill>
                <a:effectLst>
                  <a:innerShdw blurRad="177800">
                    <a:srgbClr val="15718F">
                      <a:lumMod val="50000"/>
                    </a:srgbClr>
                  </a:innerShdw>
                </a:effectLst>
                <a:latin typeface="Calibri"/>
              </a:rPr>
              <a:t>Questions?</a:t>
            </a:r>
            <a:endParaRPr lang="en-GB" sz="36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2375" y="4767263"/>
            <a:ext cx="647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nb-NO"/>
            </a:defPPr>
            <a:lvl1pPr marL="0" algn="l" defTabSz="457200" rtl="0" eaLnBrk="1" latinLnBrk="0" hangingPunct="1">
              <a:defRPr sz="675" kern="1200">
                <a:solidFill>
                  <a:schemeClr val="tx1">
                    <a:tint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42900">
              <a:defRPr/>
            </a:pPr>
            <a:fld id="{92C9B8CC-EA24-49DD-9947-63E76A76BEE2}" type="datetime1">
              <a:rPr lang="en-US" smtClean="0"/>
              <a:pPr defTabSz="342900">
                <a:defRPr/>
              </a:pPr>
              <a:t>11/8/2020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245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08A1334-6B88-43BC-BBA1-DD566F18A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00" y="11226"/>
            <a:ext cx="8316913" cy="44703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23894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E58EFB-6368-4C2D-925F-42F906A73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443" y="50800"/>
            <a:ext cx="6959226" cy="47148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21940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799848-FB2C-470F-9B03-FE96A63A1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01" y="1084709"/>
            <a:ext cx="6532496" cy="364186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90610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8D62CB-D5DF-433C-854C-3712D2637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00" y="79502"/>
            <a:ext cx="8316913" cy="465747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97904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3E804-BCC7-4905-9843-61AF5A16F8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4753" y="2008061"/>
            <a:ext cx="7772400" cy="675821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nb-NO" sz="2000" dirty="0"/>
              <a:t>Data </a:t>
            </a:r>
            <a:r>
              <a:rPr lang="nb-NO" sz="2000" dirty="0" err="1"/>
              <a:t>breaches</a:t>
            </a:r>
            <a:r>
              <a:rPr lang="nb-NO" sz="2000" dirty="0"/>
              <a:t> </a:t>
            </a:r>
            <a:r>
              <a:rPr lang="nb-NO" sz="2000" dirty="0" err="1"/>
              <a:t>amidst</a:t>
            </a:r>
            <a:r>
              <a:rPr lang="nb-NO" sz="2000" dirty="0"/>
              <a:t> </a:t>
            </a:r>
            <a:r>
              <a:rPr lang="nb-NO" sz="2000" dirty="0" err="1"/>
              <a:t>Technological</a:t>
            </a:r>
            <a:r>
              <a:rPr lang="nb-NO" sz="2000" dirty="0"/>
              <a:t> </a:t>
            </a:r>
            <a:r>
              <a:rPr lang="nb-NO" sz="2000" dirty="0" err="1"/>
              <a:t>counter</a:t>
            </a:r>
            <a:r>
              <a:rPr lang="nb-NO" sz="2000" dirty="0"/>
              <a:t> </a:t>
            </a:r>
            <a:r>
              <a:rPr lang="nb-NO" sz="2000" dirty="0" err="1"/>
              <a:t>measures</a:t>
            </a:r>
            <a:endParaRPr lang="nb-NO" sz="20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F63109C-5F41-44CE-BF6A-F560BA778316}"/>
              </a:ext>
            </a:extLst>
          </p:cNvPr>
          <p:cNvSpPr txBox="1">
            <a:spLocks/>
          </p:cNvSpPr>
          <p:nvPr/>
        </p:nvSpPr>
        <p:spPr>
          <a:xfrm>
            <a:off x="3057533" y="3359171"/>
            <a:ext cx="2636336" cy="67582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i="0" kern="120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lnSpc>
                <a:spcPct val="90000"/>
              </a:lnSpc>
            </a:pPr>
            <a:r>
              <a:rPr lang="nb-NO" sz="2000" dirty="0"/>
              <a:t>Human </a:t>
            </a:r>
            <a:r>
              <a:rPr lang="nb-NO" sz="2000" dirty="0" err="1"/>
              <a:t>factors</a:t>
            </a:r>
            <a:r>
              <a:rPr lang="nb-NO" sz="2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10102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658DE-AAE1-4A38-BF1D-BB4D7C3CD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nb-NO" sz="2000" dirty="0"/>
              <a:t>More </a:t>
            </a:r>
            <a:r>
              <a:rPr lang="nb-NO" sz="2000" dirty="0" err="1"/>
              <a:t>attention</a:t>
            </a:r>
            <a:r>
              <a:rPr lang="nb-NO" sz="2000" dirty="0"/>
              <a:t> </a:t>
            </a:r>
            <a:r>
              <a:rPr lang="nb-NO" sz="2000" dirty="0" err="1"/>
              <a:t>on</a:t>
            </a:r>
            <a:r>
              <a:rPr lang="nb-NO" sz="2000" dirty="0"/>
              <a:t> </a:t>
            </a:r>
            <a:r>
              <a:rPr lang="nb-NO" sz="2000" dirty="0" err="1"/>
              <a:t>tech</a:t>
            </a:r>
            <a:r>
              <a:rPr lang="nb-NO" sz="2000" dirty="0"/>
              <a:t>. </a:t>
            </a:r>
            <a:r>
              <a:rPr lang="nb-NO" sz="2000" dirty="0" err="1"/>
              <a:t>measures</a:t>
            </a:r>
            <a:r>
              <a:rPr lang="nb-NO" sz="2000" dirty="0"/>
              <a:t> </a:t>
            </a:r>
            <a:r>
              <a:rPr lang="nb-NO" sz="2000" dirty="0" err="1"/>
              <a:t>than</a:t>
            </a:r>
            <a:r>
              <a:rPr lang="nb-NO" sz="2000" dirty="0"/>
              <a:t> </a:t>
            </a:r>
            <a:r>
              <a:rPr lang="nb-NO" sz="2000" dirty="0" err="1"/>
              <a:t>the</a:t>
            </a:r>
            <a:r>
              <a:rPr lang="nb-NO" sz="2000" dirty="0"/>
              <a:t> human </a:t>
            </a:r>
            <a:r>
              <a:rPr lang="nb-NO" sz="2000" dirty="0" err="1"/>
              <a:t>firewall</a:t>
            </a:r>
            <a:r>
              <a:rPr lang="nb-NO" sz="2000" dirty="0"/>
              <a:t>!</a:t>
            </a:r>
            <a:endParaRPr lang="en-US" sz="2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734220-5D9B-4DAB-9011-3A9870BF2A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8298" y="1364371"/>
            <a:ext cx="7407404" cy="38314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035D7F-9E67-4B63-AEA5-574960D53D8C}"/>
              </a:ext>
            </a:extLst>
          </p:cNvPr>
          <p:cNvSpPr/>
          <p:nvPr/>
        </p:nvSpPr>
        <p:spPr>
          <a:xfrm>
            <a:off x="3935506" y="1114567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b-NO" sz="900" dirty="0"/>
              <a:t>Norwegian </a:t>
            </a:r>
            <a:r>
              <a:rPr lang="nb-NO" sz="900" dirty="0" err="1"/>
              <a:t>eHealth</a:t>
            </a:r>
            <a:r>
              <a:rPr lang="nb-NO" sz="900" dirty="0"/>
              <a:t> </a:t>
            </a:r>
            <a:r>
              <a:rPr lang="nb-NO" sz="900" dirty="0" err="1"/>
              <a:t>infrastructure</a:t>
            </a:r>
            <a:r>
              <a:rPr lang="nb-NO" sz="900" dirty="0"/>
              <a:t>(Siemens-</a:t>
            </a:r>
            <a:r>
              <a:rPr lang="nb-NO" sz="900" dirty="0" err="1"/>
              <a:t>healthineers</a:t>
            </a:r>
            <a:r>
              <a:rPr lang="nb-NO" sz="900" dirty="0"/>
              <a:t>, 2018)</a:t>
            </a:r>
            <a:endParaRPr lang="en-US" sz="9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199A3E5-21FF-48A0-924F-F66C5B6ADBAD}"/>
              </a:ext>
            </a:extLst>
          </p:cNvPr>
          <p:cNvSpPr txBox="1">
            <a:spLocks/>
          </p:cNvSpPr>
          <p:nvPr/>
        </p:nvSpPr>
        <p:spPr>
          <a:xfrm>
            <a:off x="1022735" y="1767940"/>
            <a:ext cx="3643607" cy="1316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security governance configuration, </a:t>
            </a:r>
          </a:p>
          <a:p>
            <a:r>
              <a:rPr lang="en-US" sz="1400" dirty="0"/>
              <a:t>security planning and policies, </a:t>
            </a:r>
          </a:p>
          <a:p>
            <a:r>
              <a:rPr lang="en-US" sz="1400" dirty="0"/>
              <a:t>risk management,</a:t>
            </a:r>
          </a:p>
          <a:p>
            <a:r>
              <a:rPr lang="en-US" sz="1400" dirty="0"/>
              <a:t>And other technology controls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34C0C0-E166-45CA-86EC-853E4DA84128}"/>
              </a:ext>
            </a:extLst>
          </p:cNvPr>
          <p:cNvSpPr/>
          <p:nvPr/>
        </p:nvSpPr>
        <p:spPr>
          <a:xfrm>
            <a:off x="6502415" y="1994669"/>
            <a:ext cx="1877640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highlight>
                  <a:srgbClr val="00FF00"/>
                </a:highlight>
              </a:rPr>
              <a:t>Firewalls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highlight>
                  <a:srgbClr val="00FF00"/>
                </a:highlight>
              </a:rPr>
              <a:t>DMZs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highlight>
                  <a:srgbClr val="00FF00"/>
                </a:highlight>
              </a:rPr>
              <a:t>IDS/IPS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highlight>
                  <a:srgbClr val="00FF00"/>
                </a:highlight>
              </a:rPr>
              <a:t>Antivirus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highlight>
                  <a:srgbClr val="00FF00"/>
                </a:highlight>
              </a:rPr>
              <a:t>Other Technologies</a:t>
            </a:r>
          </a:p>
          <a:p>
            <a:endParaRPr lang="en-US" sz="2000" dirty="0"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6864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E80689DC4604549A2A498227D456267" ma:contentTypeVersion="10" ma:contentTypeDescription="Create a new document." ma:contentTypeScope="" ma:versionID="05e5211a3715bc9554078c5dbe3df1fc">
  <xsd:schema xmlns:xsd="http://www.w3.org/2001/XMLSchema" xmlns:xs="http://www.w3.org/2001/XMLSchema" xmlns:p="http://schemas.microsoft.com/office/2006/metadata/properties" xmlns:ns3="02d06fb2-85c0-4199-87bc-e19221630b4b" xmlns:ns4="0be7b024-66e6-45c4-94cf-28fea55868a7" targetNamespace="http://schemas.microsoft.com/office/2006/metadata/properties" ma:root="true" ma:fieldsID="c7a8f4cf4bad06805ebf1f33a870b537" ns3:_="" ns4:_="">
    <xsd:import namespace="02d06fb2-85c0-4199-87bc-e19221630b4b"/>
    <xsd:import namespace="0be7b024-66e6-45c4-94cf-28fea55868a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d06fb2-85c0-4199-87bc-e19221630b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e7b024-66e6-45c4-94cf-28fea55868a7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C980340-FDC1-4510-8847-C9CB87ADAEA3}">
  <ds:schemaRefs>
    <ds:schemaRef ds:uri="http://schemas.microsoft.com/office/2006/metadata/properties"/>
    <ds:schemaRef ds:uri="02d06fb2-85c0-4199-87bc-e19221630b4b"/>
    <ds:schemaRef ds:uri="http://purl.org/dc/terms/"/>
    <ds:schemaRef ds:uri="0be7b024-66e6-45c4-94cf-28fea55868a7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534175D-E199-4A4C-9E65-53A8EC8208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2d06fb2-85c0-4199-87bc-e19221630b4b"/>
    <ds:schemaRef ds:uri="0be7b024-66e6-45c4-94cf-28fea55868a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B24F22-BA22-4EEB-AB56-99A5E2404C5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1342</Words>
  <Application>Microsoft Office PowerPoint</Application>
  <PresentationFormat>On-screen Show (16:9)</PresentationFormat>
  <Paragraphs>148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Arial</vt:lpstr>
      <vt:lpstr>Calibri</vt:lpstr>
      <vt:lpstr>CMSY7</vt:lpstr>
      <vt:lpstr>NimbusRomNo9L-Regu</vt:lpstr>
      <vt:lpstr>NimbusRomNo9L-ReguItal</vt:lpstr>
      <vt:lpstr>Times New Roman</vt:lpstr>
      <vt:lpstr>Wingdings</vt:lpstr>
      <vt:lpstr>Office-tema</vt:lpstr>
      <vt:lpstr>PowerPoint Presentation</vt:lpstr>
      <vt:lpstr>Outline</vt:lpstr>
      <vt:lpstr>Security Practices</vt:lpstr>
      <vt:lpstr>PowerPoint Presentation</vt:lpstr>
      <vt:lpstr>PowerPoint Presentation</vt:lpstr>
      <vt:lpstr>PowerPoint Presentation</vt:lpstr>
      <vt:lpstr>PowerPoint Presentation</vt:lpstr>
      <vt:lpstr>Data breaches amidst Technological counter measures</vt:lpstr>
      <vt:lpstr>More attention on tech. measures than the human firewall!</vt:lpstr>
      <vt:lpstr>In summary</vt:lpstr>
      <vt:lpstr>General Goal of HSPAMI</vt:lpstr>
      <vt:lpstr>Literature Survey</vt:lpstr>
      <vt:lpstr>Study Structure</vt:lpstr>
      <vt:lpstr>Data Driven and AI Approach</vt:lpstr>
      <vt:lpstr>Access Control (AC) in Healthcare</vt:lpstr>
      <vt:lpstr>Security requirement in EHR </vt:lpstr>
      <vt:lpstr>PowerPoint Presentation</vt:lpstr>
      <vt:lpstr>PowerPoint Presentation</vt:lpstr>
      <vt:lpstr>Hypothesis?</vt:lpstr>
      <vt:lpstr>PowerPoint Presentation</vt:lpstr>
      <vt:lpstr>PowerPoint Presentation</vt:lpstr>
      <vt:lpstr>Is this often the case? (Expected Fewer logs for manual investigation)</vt:lpstr>
      <vt:lpstr>PowerPoint Presentation</vt:lpstr>
      <vt:lpstr>How possible can 290,000 records be manually reviewed?   </vt:lpstr>
      <vt:lpstr>PowerPoint Presentation</vt:lpstr>
      <vt:lpstr>How can security practice be analyzed in the context of big data?</vt:lpstr>
      <vt:lpstr>Simulation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Abnormal data</vt:lpstr>
      <vt:lpstr>PowerPoint Presentation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Prosper Yeng</dc:creator>
  <cp:lastModifiedBy>Prosper Yeng</cp:lastModifiedBy>
  <cp:revision>1</cp:revision>
  <dcterms:created xsi:type="dcterms:W3CDTF">2020-11-08T16:41:04Z</dcterms:created>
  <dcterms:modified xsi:type="dcterms:W3CDTF">2020-11-09T08:01:10Z</dcterms:modified>
</cp:coreProperties>
</file>

<file path=docProps/thumbnail.jpeg>
</file>